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sldIdLst>
    <p:sldId id="256" r:id="rId5"/>
    <p:sldId id="258" r:id="rId6"/>
    <p:sldId id="259" r:id="rId7"/>
    <p:sldId id="260" r:id="rId8"/>
    <p:sldId id="261" r:id="rId9"/>
    <p:sldId id="262" r:id="rId10"/>
    <p:sldId id="263" r:id="rId11"/>
    <p:sldId id="281"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9B8B14-F749-4017-A58B-BD4FD9092840}" v="369" dt="2026-04-19T05:23:01.1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4748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everyone to the District 9660 Public Image Online Training Webinar for 2026-27. I'm Keiran Rodgers, your incoming District Public Image Chair. Thanks for joining us on a Sunday, the fact that you're here shows you care about how Rotary is seen in our communities. Over the next hour or so we'll walk through our team structure, what we do, the brand basics, and the practical tools you can use in your clubs. Please keep your cameras on if you're able and drop any questions in the chat as we go, we'll hit a dedicated Q&amp;A near the end.</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Two streams of video work this year. Lewis leads our short-form reels, snappy, trending, designed to reach people who'd never normally see Rotary content. Adrian and Michael handle the professional coverage at district events. If your club is running a project, a fundraiser, an induction, shoot footage on your phone and send it our way. Quantity matters at the raw stage. We'll polish it.</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Good event promotion breaks down into three phases and most clubs rush through the first and last. Build anticipation well before the event, weeks, not days. Capture the day itself while it's happening. And don't forget the post-event wrap, that's where you thank sponsors and start building momentum for next year. Cross-promoting with nearby events costs nothing and doubles your reach.</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Six habits of good social media. None of them are complicated. The one that makes the biggest difference is engaging with comments and DMs, algorithms reward it, but more importantly, real people feel seen. A prospective member who sends your club a question and gets ignored for three weeks won't come back.</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simple weekly rhythm beats brilliant-but-inconsistent every time. Use this calendar as a starting point, not a rulebook, swap days around to fit your club. The four tips at the bottom are the productivity unlock: batch create one evening a week, use Canva for consistency, schedule in Meta Business Suite or Buffer, then check analytics once a month.</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Next up: websites. For most prospective members, your club's website is the first interaction they have with Rotary. If it looks neglected, they assume the club is neglected. Let's talk about what a healthy club website looks like.</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Three practical things about websites. First, there's a minimum bar every club site should clear, if yours is missing meeting times or hasn't been updated in six months, that's the first job. Second, you don't need to build from scratch. DACdb gives you a club website for free if you want the easy path. Third, if your club already has someone comfortable with WordPress, brilliant, we can supply templates and brand assets. Whatever path you pick, Bruce and the website team will help.</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Four websites to know. Brand Centre for every image, video and template you'll ever need. Rotary South Pacific for regional content you can share locally, they do the heavy lifting and you get the credit. Canva for making it look good. And the Public Image Webinars run by RSP are the best free training out there, much better than anything I can deliver.</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Every Rotarian knows the Four Way Test. Here's the honest bit: we don't always apply it online. A public Facebook comment reaches more people than most club bulletins ever will. If you wouldn't say it from a stage at conference, don't type it on a Rotary page. Support, amplify, encourage, and when you're about to criticise, screenshot it, sleep on it, and usually delete it.</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committee's toolkit. Microsoft 365 for everything internal, we'll add every PI contact to the shared SharePoint. Hyzine replaces PDF newsletters with something people actually enjoy reading. Buffer for social scheduling, Canva for design. All of these have free tiers for nonprofits or are covered by the district. Ask Cordel if you can't access something.</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Quick but important slide. Your club almost certainly qualifies for free or discounted versions of the tools we've just discussed. Canva for Nonprofits gives you Canva Pro completely free, that's about 165 dollars a year per user you don't have to find. Buffer knocks 50 per cent off their paid plans. Google and Microsoft both offer free business productivity suites to registered charities. The gateway for most of these is TechSoup Australia. Register once with your club's ABN and ACNC charity registration, and you get a validation token you can reuse across multiple platforms. If your club isn't sure whether you're ACNC registered, check with your secretary or treasurer. I'm happy to walk any club through the TechSoup signup, it takes about 15 minutes. Reach out to me or the committee after today if you'd like a hand getting set up.</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Public image is basically the perception people have of Rotary, what they believe about us before they ever meet a member. It's built slowly through thousands of small interactions: a Facebook post, a news article, running into a Rotarian at the shops. These four pillars sit underneath everything we do. Miss one and the whole thing wobbles. Consistency and authenticity are the two I'd push hardest, if your club is genuine and shows up the same way every time, you're already winning.</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probably the most useful slide in the deck, screenshot it. Left side shows what we can help with. Right side shows who to call. If you're not sure where your question lands, start with me or the PI inbox and we'll route it. We genuinely want to hear from you.</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Final section before Q&amp;A: a one-page reference of the key district links, accounts and email addresses. Take a photo of the next slide, it'll save you asking 'where is that link again?' for the next twelve months.</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Screenshot time. Websites on the left, social handles in the middle, email addresses on the right. Follow every one of our social channels, engagement helps the algorithm and the more we're seen by non-members, the more likely they are to come to their first meeting. If any of these links aren't working or you'd like something added, email the PI Committee and we'll sort it.</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Open the floor. Give it a good pause, webinar silence always feels longer than it is. If nothing comes in the first thirty seconds, seed with one of your own: 'One question clubs often ask is…' and keep things moving. Budget around 10 to 15 minutes here.</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Thank you everyone. Seriously, thank you for spending a Sunday on this. None of what we're planning this year works without clubs and members getting behind it. We'll send out a follow-up email this week with the slides, the resources and a short survey on what you'd like next. If you remember nothing else: we're here to help, you're not on your own, and every story you tell makes Rotary stronger. Have a great rest of your Sunday.</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three words drive everything our committee does. Teach, because most Rotarians didn't sign up to become marketers and we shouldn't expect them to figure it out alone. Support, practical help when you need it, not lectures. Empower, the ultimate goal is for every club to run its own public image confidently. If we're still doing the work for you in two years' time, we've failed.</a:t>
            </a:r>
          </a:p>
          <a:p>
            <a:endParaRPr lang="en-US"/>
          </a:p>
          <a:p>
            <a:r>
              <a:rPr lang="en-US"/>
              <a:t>L</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Here's the team that's here to help you this year. Five specialist areas, newsletter, website, social media, branding support, and IT. Every club should know at least one person on this list they can call. If you don't know who to ask, start with me and I'll point you the right way. A big thank you to everyone who's put their hand up, this is volunteer work on top of already full lives.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Moving on to club visits. Club visits are the most important thing we do as a committee, they're where we actually get to know your club, your projects, your challenges. Let's talk about what you can expect this year.</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Expect a friendly chat, not a clipboard exercise. We'll schedule visits quarterly by cluster, kickoff calls in the first quarter so we know everyone, in-person and online visits through the year, and follow-ups near the end. If you want a visit sooner than scheduled, just email the committee. We'd rather come too often than not enough.</a:t>
            </a:r>
          </a:p>
          <a:p>
            <a:endParaRPr lang="en-US"/>
          </a:p>
          <a:p>
            <a:r>
              <a:rPr lang="en-US"/>
              <a:t>L</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 only remember one website from today, make it brandcenter.rotary.org. Three colours, one wheel, and a simple rule: don't reinvent it. Every club that creates its own logo or changes the blue ends up diluting something millions of hours of volunteer effort has built up. Stick to the recipe and your content instantly looks like Rotary.</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7E5F9-8DD4-E464-D0F3-932F012430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9C9BAB-D439-9B40-2FDE-D1FCF61346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CEBA0F-125F-1706-6550-D83B79BC67E5}"/>
              </a:ext>
            </a:extLst>
          </p:cNvPr>
          <p:cNvSpPr>
            <a:spLocks noGrp="1"/>
          </p:cNvSpPr>
          <p:nvPr>
            <p:ph type="body" idx="1"/>
          </p:nvPr>
        </p:nvSpPr>
        <p:spPr/>
        <p:txBody>
          <a:bodyPr/>
          <a:lstStyle/>
          <a:p>
            <a:r>
              <a:rPr lang="en-US"/>
              <a:t>If you only remember one website from today, make it brandcenter.rotary.org. Three colours, one wheel, and a simple rule: don't reinvent it. Every club that creates its own logo or changes the blue ends up diluting something millions of hours of volunteer effort has built up. Stick to the recipe and your content instantly looks like Rotary.</a:t>
            </a:r>
          </a:p>
        </p:txBody>
      </p:sp>
      <p:sp>
        <p:nvSpPr>
          <p:cNvPr id="4" name="Slide Number Placeholder 3">
            <a:extLst>
              <a:ext uri="{FF2B5EF4-FFF2-40B4-BE49-F238E27FC236}">
                <a16:creationId xmlns:a16="http://schemas.microsoft.com/office/drawing/2014/main" id="{B1F33E27-6DA7-4A87-753F-D1D43642B15B}"/>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7873161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Speaking with one voice doesn't mean being boring or robotic, it means being recognisable. Use the Brand Centre templates. Use the People of Action verbs. Keep the tone steady, warm, and grounded. Every post your club publishes should feel like it could sit next to Rotary International's content and be at home.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D2E5C"/>
        </a:solidFill>
        <a:effectLst/>
      </p:bgPr>
    </p:bg>
    <p:spTree>
      <p:nvGrpSpPr>
        <p:cNvPr id="1" name=""/>
        <p:cNvGrpSpPr/>
        <p:nvPr/>
      </p:nvGrpSpPr>
      <p:grpSpPr>
        <a:xfrm>
          <a:off x="0" y="0"/>
          <a:ext cx="0" cy="0"/>
          <a:chOff x="0" y="0"/>
          <a:chExt cx="0" cy="0"/>
        </a:xfrm>
      </p:grpSpPr>
      <p:sp>
        <p:nvSpPr>
          <p:cNvPr id="2" name="Shape 0"/>
          <p:cNvSpPr/>
          <p:nvPr/>
        </p:nvSpPr>
        <p:spPr>
          <a:xfrm>
            <a:off x="0" y="0"/>
            <a:ext cx="365760" cy="6858000"/>
          </a:xfrm>
          <a:prstGeom prst="rect">
            <a:avLst/>
          </a:prstGeom>
          <a:solidFill>
            <a:srgbClr val="F7A81B"/>
          </a:solidFill>
          <a:ln/>
        </p:spPr>
        <p:txBody>
          <a:bodyPr/>
          <a:lstStyle/>
          <a:p>
            <a:endParaRPr lang="en-AU"/>
          </a:p>
        </p:txBody>
      </p:sp>
      <p:sp>
        <p:nvSpPr>
          <p:cNvPr id="3" name="Shape 1"/>
          <p:cNvSpPr/>
          <p:nvPr/>
        </p:nvSpPr>
        <p:spPr>
          <a:xfrm>
            <a:off x="365760" y="0"/>
            <a:ext cx="73152" cy="6858000"/>
          </a:xfrm>
          <a:prstGeom prst="rect">
            <a:avLst/>
          </a:prstGeom>
          <a:solidFill>
            <a:srgbClr val="D41367"/>
          </a:solidFill>
          <a:ln/>
        </p:spPr>
        <p:txBody>
          <a:bodyPr/>
          <a:lstStyle/>
          <a:p>
            <a:endParaRPr lang="en-AU"/>
          </a:p>
        </p:txBody>
      </p:sp>
      <p:sp>
        <p:nvSpPr>
          <p:cNvPr id="4" name="Shape 2"/>
          <p:cNvSpPr/>
          <p:nvPr/>
        </p:nvSpPr>
        <p:spPr>
          <a:xfrm>
            <a:off x="0" y="4389120"/>
            <a:ext cx="12191695" cy="36576"/>
          </a:xfrm>
          <a:prstGeom prst="rect">
            <a:avLst/>
          </a:prstGeom>
          <a:solidFill>
            <a:srgbClr val="F7A81B">
              <a:alpha val="60000"/>
            </a:srgbClr>
          </a:solidFill>
          <a:ln/>
        </p:spPr>
        <p:txBody>
          <a:bodyPr/>
          <a:lstStyle/>
          <a:p>
            <a:endParaRPr lang="en-AU"/>
          </a:p>
        </p:txBody>
      </p:sp>
      <p:sp>
        <p:nvSpPr>
          <p:cNvPr id="5" name="Text 3"/>
          <p:cNvSpPr/>
          <p:nvPr/>
        </p:nvSpPr>
        <p:spPr>
          <a:xfrm>
            <a:off x="1097280" y="1280160"/>
            <a:ext cx="10058400" cy="365760"/>
          </a:xfrm>
          <a:prstGeom prst="rect">
            <a:avLst/>
          </a:prstGeom>
          <a:noFill/>
          <a:ln/>
        </p:spPr>
        <p:txBody>
          <a:bodyPr wrap="square" lIns="0" tIns="0" rIns="0" bIns="0" rtlCol="0" anchor="ctr"/>
          <a:lstStyle/>
          <a:p>
            <a:pPr marL="0" indent="0" algn="l">
              <a:buNone/>
            </a:pPr>
            <a:r>
              <a:rPr lang="en-US" sz="1400" b="1" kern="0" spc="600">
                <a:solidFill>
                  <a:srgbClr val="F7A81B"/>
                </a:solidFill>
                <a:ea typeface="Arial" pitchFamily="34" charset="-122"/>
                <a:cs typeface="Arial" pitchFamily="34" charset="-120"/>
              </a:rPr>
              <a:t>ROTARY DISTRICT 9660   ·   PUBLIC IMAGE COMMITTEE</a:t>
            </a:r>
            <a:endParaRPr lang="en-US" sz="1400"/>
          </a:p>
        </p:txBody>
      </p:sp>
      <p:sp>
        <p:nvSpPr>
          <p:cNvPr id="6" name="Text 4"/>
          <p:cNvSpPr/>
          <p:nvPr/>
        </p:nvSpPr>
        <p:spPr>
          <a:xfrm>
            <a:off x="1097280" y="1828800"/>
            <a:ext cx="10515600" cy="1097280"/>
          </a:xfrm>
          <a:prstGeom prst="rect">
            <a:avLst/>
          </a:prstGeom>
          <a:noFill/>
          <a:ln/>
        </p:spPr>
        <p:txBody>
          <a:bodyPr wrap="square" lIns="0" tIns="0" rIns="0" bIns="0" rtlCol="0" anchor="ctr"/>
          <a:lstStyle/>
          <a:p>
            <a:pPr marL="0" indent="0" algn="l">
              <a:buNone/>
            </a:pPr>
            <a:r>
              <a:rPr lang="en-US" sz="5400" b="1">
                <a:solidFill>
                  <a:srgbClr val="FFFFFF"/>
                </a:solidFill>
                <a:ea typeface="Arial Black" pitchFamily="34" charset="-122"/>
                <a:cs typeface="Arial Black" pitchFamily="34" charset="-120"/>
              </a:rPr>
              <a:t>Public Image 2026-27</a:t>
            </a:r>
            <a:endParaRPr lang="en-US" sz="5400"/>
          </a:p>
        </p:txBody>
      </p:sp>
      <p:sp>
        <p:nvSpPr>
          <p:cNvPr id="7" name="Text 5"/>
          <p:cNvSpPr/>
          <p:nvPr/>
        </p:nvSpPr>
        <p:spPr>
          <a:xfrm>
            <a:off x="1097280" y="2971800"/>
            <a:ext cx="10515600" cy="731520"/>
          </a:xfrm>
          <a:prstGeom prst="rect">
            <a:avLst/>
          </a:prstGeom>
          <a:noFill/>
          <a:ln/>
        </p:spPr>
        <p:txBody>
          <a:bodyPr wrap="square" lIns="0" tIns="0" rIns="0" bIns="0" rtlCol="0" anchor="ctr"/>
          <a:lstStyle/>
          <a:p>
            <a:pPr marL="0" indent="0" algn="l">
              <a:buNone/>
            </a:pPr>
            <a:r>
              <a:rPr lang="en-US" sz="3000">
                <a:solidFill>
                  <a:srgbClr val="E8F0FA"/>
                </a:solidFill>
                <a:ea typeface="Arial" pitchFamily="34" charset="-122"/>
                <a:cs typeface="Arial" pitchFamily="34" charset="-120"/>
              </a:rPr>
              <a:t>Online Training Webinar</a:t>
            </a:r>
            <a:endParaRPr lang="en-US" sz="3000"/>
          </a:p>
        </p:txBody>
      </p:sp>
      <p:sp>
        <p:nvSpPr>
          <p:cNvPr id="8" name="Shape 6"/>
          <p:cNvSpPr/>
          <p:nvPr/>
        </p:nvSpPr>
        <p:spPr>
          <a:xfrm>
            <a:off x="1097280" y="4480560"/>
            <a:ext cx="1097280" cy="73152"/>
          </a:xfrm>
          <a:prstGeom prst="rect">
            <a:avLst/>
          </a:prstGeom>
          <a:solidFill>
            <a:srgbClr val="F7A81B"/>
          </a:solidFill>
          <a:ln/>
        </p:spPr>
        <p:txBody>
          <a:bodyPr/>
          <a:lstStyle/>
          <a:p>
            <a:endParaRPr lang="en-AU"/>
          </a:p>
        </p:txBody>
      </p:sp>
      <p:sp>
        <p:nvSpPr>
          <p:cNvPr id="9" name="Text 7"/>
          <p:cNvSpPr/>
          <p:nvPr/>
        </p:nvSpPr>
        <p:spPr>
          <a:xfrm>
            <a:off x="1097280" y="4663440"/>
            <a:ext cx="10058400" cy="457200"/>
          </a:xfrm>
          <a:prstGeom prst="rect">
            <a:avLst/>
          </a:prstGeom>
          <a:noFill/>
          <a:ln/>
        </p:spPr>
        <p:txBody>
          <a:bodyPr wrap="square" lIns="0" tIns="0" rIns="0" bIns="0" rtlCol="0" anchor="ctr"/>
          <a:lstStyle/>
          <a:p>
            <a:pPr marL="0" indent="0" algn="l">
              <a:buNone/>
            </a:pPr>
            <a:r>
              <a:rPr lang="en-US" sz="2000" b="1">
                <a:solidFill>
                  <a:srgbClr val="FFFFFF"/>
                </a:solidFill>
                <a:ea typeface="Arial" pitchFamily="34" charset="-122"/>
                <a:cs typeface="Arial" pitchFamily="34" charset="-120"/>
              </a:rPr>
              <a:t>Sunday 19 April 2026</a:t>
            </a:r>
            <a:endParaRPr lang="en-US" sz="2000"/>
          </a:p>
        </p:txBody>
      </p:sp>
      <p:sp>
        <p:nvSpPr>
          <p:cNvPr id="10" name="Text 8"/>
          <p:cNvSpPr/>
          <p:nvPr/>
        </p:nvSpPr>
        <p:spPr>
          <a:xfrm>
            <a:off x="1097280" y="5074920"/>
            <a:ext cx="10058400" cy="365760"/>
          </a:xfrm>
          <a:prstGeom prst="rect">
            <a:avLst/>
          </a:prstGeom>
          <a:noFill/>
          <a:ln/>
        </p:spPr>
        <p:txBody>
          <a:bodyPr wrap="square" lIns="0" tIns="0" rIns="0" bIns="0" rtlCol="0" anchor="ctr"/>
          <a:lstStyle/>
          <a:p>
            <a:pPr marL="0" indent="0" algn="l">
              <a:buNone/>
            </a:pPr>
            <a:r>
              <a:rPr lang="en-US" sz="1400" i="1">
                <a:solidFill>
                  <a:srgbClr val="B6C4DB"/>
                </a:solidFill>
                <a:ea typeface="Arial" pitchFamily="34" charset="-122"/>
                <a:cs typeface="Arial" pitchFamily="34" charset="-120"/>
              </a:rPr>
              <a:t>Hosted by the District 9660 Public Image Committee</a:t>
            </a:r>
            <a:endParaRPr lang="en-US" sz="1400"/>
          </a:p>
        </p:txBody>
      </p:sp>
      <p:pic>
        <p:nvPicPr>
          <p:cNvPr id="11" name="Image 0" descr="preencoded.png"/>
          <p:cNvPicPr>
            <a:picLocks noChangeAspect="1"/>
          </p:cNvPicPr>
          <p:nvPr/>
        </p:nvPicPr>
        <p:blipFill>
          <a:blip r:embed="rId3"/>
          <a:stretch>
            <a:fillRect/>
          </a:stretch>
        </p:blipFill>
        <p:spPr>
          <a:xfrm>
            <a:off x="8472830" y="5120640"/>
            <a:ext cx="3078785" cy="118872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05840"/>
          </a:xfrm>
          <a:prstGeom prst="rect">
            <a:avLst/>
          </a:prstGeom>
          <a:solidFill>
            <a:srgbClr val="17458F"/>
          </a:solidFill>
          <a:ln/>
        </p:spPr>
        <p:txBody>
          <a:bodyPr/>
          <a:lstStyle/>
          <a:p>
            <a:endParaRPr lang="en-AU"/>
          </a:p>
        </p:txBody>
      </p:sp>
      <p:sp>
        <p:nvSpPr>
          <p:cNvPr id="3" name="Shape 1"/>
          <p:cNvSpPr/>
          <p:nvPr/>
        </p:nvSpPr>
        <p:spPr>
          <a:xfrm>
            <a:off x="0" y="1005840"/>
            <a:ext cx="12191695" cy="73152"/>
          </a:xfrm>
          <a:prstGeom prst="rect">
            <a:avLst/>
          </a:prstGeom>
          <a:solidFill>
            <a:srgbClr val="F7A81B"/>
          </a:solidFill>
          <a:ln/>
        </p:spPr>
        <p:txBody>
          <a:bodyPr/>
          <a:lstStyle/>
          <a:p>
            <a:endParaRPr lang="en-AU"/>
          </a:p>
        </p:txBody>
      </p:sp>
      <p:sp>
        <p:nvSpPr>
          <p:cNvPr id="4" name="Text 2"/>
          <p:cNvSpPr/>
          <p:nvPr/>
        </p:nvSpPr>
        <p:spPr>
          <a:xfrm>
            <a:off x="548640" y="91440"/>
            <a:ext cx="11094415" cy="548640"/>
          </a:xfrm>
          <a:prstGeom prst="rect">
            <a:avLst/>
          </a:prstGeom>
          <a:noFill/>
          <a:ln/>
        </p:spPr>
        <p:txBody>
          <a:bodyPr wrap="square" lIns="0" tIns="0" rIns="0" bIns="0" rtlCol="0" anchor="ctr"/>
          <a:lstStyle/>
          <a:p>
            <a:pPr marL="0" indent="0" algn="l">
              <a:buNone/>
            </a:pPr>
            <a:r>
              <a:rPr lang="en-US" sz="3000" b="1">
                <a:solidFill>
                  <a:srgbClr val="FFFFFF"/>
                </a:solidFill>
                <a:ea typeface="Arial Black" pitchFamily="34" charset="-122"/>
                <a:cs typeface="Arial Black" pitchFamily="34" charset="-120"/>
              </a:rPr>
              <a:t>Video &amp; Photo Content</a:t>
            </a:r>
            <a:endParaRPr lang="en-US" sz="3000"/>
          </a:p>
        </p:txBody>
      </p:sp>
      <p:sp>
        <p:nvSpPr>
          <p:cNvPr id="5" name="Text 3"/>
          <p:cNvSpPr/>
          <p:nvPr/>
        </p:nvSpPr>
        <p:spPr>
          <a:xfrm>
            <a:off x="548640" y="640080"/>
            <a:ext cx="11094415" cy="320040"/>
          </a:xfrm>
          <a:prstGeom prst="rect">
            <a:avLst/>
          </a:prstGeom>
          <a:noFill/>
          <a:ln/>
        </p:spPr>
        <p:txBody>
          <a:bodyPr wrap="square" lIns="0" tIns="0" rIns="0" bIns="0" rtlCol="0" anchor="ctr"/>
          <a:lstStyle/>
          <a:p>
            <a:pPr marL="0" indent="0" algn="l">
              <a:buNone/>
            </a:pPr>
            <a:r>
              <a:rPr lang="en-US" sz="1300" i="1">
                <a:solidFill>
                  <a:srgbClr val="F7A81B"/>
                </a:solidFill>
                <a:ea typeface="Arial" pitchFamily="34" charset="-122"/>
                <a:cs typeface="Arial" pitchFamily="34" charset="-120"/>
              </a:rPr>
              <a:t>The raw material that powers every channel we run</a:t>
            </a:r>
            <a:endParaRPr lang="en-US" sz="1300"/>
          </a:p>
        </p:txBody>
      </p:sp>
      <p:sp>
        <p:nvSpPr>
          <p:cNvPr id="6" name="Text 4"/>
          <p:cNvSpPr/>
          <p:nvPr/>
        </p:nvSpPr>
        <p:spPr>
          <a:xfrm>
            <a:off x="548640" y="1280160"/>
            <a:ext cx="11094415" cy="685800"/>
          </a:xfrm>
          <a:prstGeom prst="rect">
            <a:avLst/>
          </a:prstGeom>
          <a:noFill/>
          <a:ln/>
        </p:spPr>
        <p:txBody>
          <a:bodyPr wrap="square" lIns="0" tIns="0" rIns="0" bIns="0" rtlCol="0" anchor="t"/>
          <a:lstStyle/>
          <a:p>
            <a:pPr marL="0" indent="0" algn="l">
              <a:buNone/>
            </a:pPr>
            <a:r>
              <a:rPr lang="en-US" sz="1300">
                <a:solidFill>
                  <a:srgbClr val="4B5563"/>
                </a:solidFill>
                <a:ea typeface="Arial" pitchFamily="34" charset="-122"/>
                <a:cs typeface="Arial" pitchFamily="34" charset="-120"/>
              </a:rPr>
              <a:t>We want photo and video footage from as many district events and programs as possible. Real stories from real Rotarians are the most powerful content we have.</a:t>
            </a:r>
            <a:endParaRPr lang="en-US" sz="1300"/>
          </a:p>
        </p:txBody>
      </p:sp>
      <p:sp>
        <p:nvSpPr>
          <p:cNvPr id="7" name="Shape 5"/>
          <p:cNvSpPr/>
          <p:nvPr/>
        </p:nvSpPr>
        <p:spPr>
          <a:xfrm>
            <a:off x="548640" y="2103120"/>
            <a:ext cx="5577840" cy="4251960"/>
          </a:xfrm>
          <a:prstGeom prst="rect">
            <a:avLst/>
          </a:prstGeom>
          <a:solidFill>
            <a:srgbClr val="F2F7FD"/>
          </a:solidFill>
          <a:ln w="9525">
            <a:solidFill>
              <a:srgbClr val="E5E7EB"/>
            </a:solidFill>
            <a:prstDash val="solid"/>
          </a:ln>
        </p:spPr>
        <p:txBody>
          <a:bodyPr/>
          <a:lstStyle/>
          <a:p>
            <a:endParaRPr lang="en-AU"/>
          </a:p>
        </p:txBody>
      </p:sp>
      <p:sp>
        <p:nvSpPr>
          <p:cNvPr id="8" name="Shape 6"/>
          <p:cNvSpPr/>
          <p:nvPr/>
        </p:nvSpPr>
        <p:spPr>
          <a:xfrm>
            <a:off x="548640" y="2103120"/>
            <a:ext cx="5577840" cy="822960"/>
          </a:xfrm>
          <a:prstGeom prst="rect">
            <a:avLst/>
          </a:prstGeom>
          <a:solidFill>
            <a:srgbClr val="17458F"/>
          </a:solidFill>
          <a:ln/>
        </p:spPr>
        <p:txBody>
          <a:bodyPr/>
          <a:lstStyle/>
          <a:p>
            <a:endParaRPr lang="en-AU"/>
          </a:p>
        </p:txBody>
      </p:sp>
      <p:sp>
        <p:nvSpPr>
          <p:cNvPr id="9" name="Text 7"/>
          <p:cNvSpPr/>
          <p:nvPr/>
        </p:nvSpPr>
        <p:spPr>
          <a:xfrm>
            <a:off x="822960" y="2194560"/>
            <a:ext cx="5029200" cy="320040"/>
          </a:xfrm>
          <a:prstGeom prst="rect">
            <a:avLst/>
          </a:prstGeom>
          <a:noFill/>
          <a:ln/>
        </p:spPr>
        <p:txBody>
          <a:bodyPr wrap="square" lIns="0" tIns="0" rIns="0" bIns="0" rtlCol="0" anchor="ctr"/>
          <a:lstStyle/>
          <a:p>
            <a:pPr marL="0" indent="0" algn="l">
              <a:buNone/>
            </a:pPr>
            <a:r>
              <a:rPr lang="en-US" sz="1100" b="1" kern="0" spc="400">
                <a:solidFill>
                  <a:srgbClr val="F7A81B"/>
                </a:solidFill>
                <a:ea typeface="Arial Black" pitchFamily="34" charset="-122"/>
                <a:cs typeface="Arial Black" pitchFamily="34" charset="-120"/>
              </a:rPr>
              <a:t>SHORT-FORM REELS</a:t>
            </a:r>
            <a:endParaRPr lang="en-US" sz="1100"/>
          </a:p>
        </p:txBody>
      </p:sp>
      <p:sp>
        <p:nvSpPr>
          <p:cNvPr id="10" name="Text 8"/>
          <p:cNvSpPr/>
          <p:nvPr/>
        </p:nvSpPr>
        <p:spPr>
          <a:xfrm>
            <a:off x="822960" y="2487168"/>
            <a:ext cx="5029200" cy="365760"/>
          </a:xfrm>
          <a:prstGeom prst="rect">
            <a:avLst/>
          </a:prstGeom>
          <a:noFill/>
          <a:ln/>
        </p:spPr>
        <p:txBody>
          <a:bodyPr wrap="square" lIns="0" tIns="0" rIns="0" bIns="0" rtlCol="0" anchor="ctr"/>
          <a:lstStyle/>
          <a:p>
            <a:pPr marL="0" indent="0" algn="l">
              <a:buNone/>
            </a:pPr>
            <a:r>
              <a:rPr lang="en-US" sz="1800" b="1">
                <a:solidFill>
                  <a:srgbClr val="FFFFFF"/>
                </a:solidFill>
                <a:ea typeface="Arial Black" pitchFamily="34" charset="-122"/>
                <a:cs typeface="Arial Black" pitchFamily="34" charset="-120"/>
              </a:rPr>
              <a:t>Lewis Donaldson</a:t>
            </a:r>
            <a:endParaRPr lang="en-US" sz="1800"/>
          </a:p>
        </p:txBody>
      </p:sp>
      <p:sp>
        <p:nvSpPr>
          <p:cNvPr id="11" name="Text 9"/>
          <p:cNvSpPr/>
          <p:nvPr/>
        </p:nvSpPr>
        <p:spPr>
          <a:xfrm>
            <a:off x="868680" y="3108960"/>
            <a:ext cx="4937760" cy="3154680"/>
          </a:xfrm>
          <a:prstGeom prst="rect">
            <a:avLst/>
          </a:prstGeom>
          <a:noFill/>
          <a:ln/>
        </p:spPr>
        <p:txBody>
          <a:bodyPr wrap="square" lIns="0" tIns="0" rIns="0" bIns="0" rtlCol="0" anchor="t"/>
          <a:lstStyle/>
          <a:p>
            <a:pPr marL="342900" indent="-342900" algn="l">
              <a:spcAft>
                <a:spcPts val="400"/>
              </a:spcAft>
              <a:buSzPct val="100000"/>
              <a:buChar char="■"/>
            </a:pPr>
            <a:r>
              <a:rPr lang="en-US">
                <a:solidFill>
                  <a:srgbClr val="1F2937"/>
                </a:solidFill>
                <a:ea typeface="Arial" pitchFamily="34" charset="-122"/>
                <a:cs typeface="Arial" pitchFamily="34" charset="-120"/>
              </a:rPr>
              <a:t>Reels are the most effective way to reach new audiences online.</a:t>
            </a:r>
            <a:endParaRPr lang="en-US"/>
          </a:p>
          <a:p>
            <a:pPr marL="342900" indent="-342900" algn="l">
              <a:spcAft>
                <a:spcPts val="400"/>
              </a:spcAft>
              <a:buSzPct val="100000"/>
              <a:buChar char="■"/>
            </a:pPr>
            <a:r>
              <a:rPr lang="en-US" err="1">
                <a:solidFill>
                  <a:srgbClr val="1F2937"/>
                </a:solidFill>
                <a:ea typeface="Arial" pitchFamily="34" charset="-122"/>
                <a:cs typeface="Arial" pitchFamily="34" charset="-120"/>
              </a:rPr>
              <a:t>Optimised</a:t>
            </a:r>
            <a:r>
              <a:rPr lang="en-US">
                <a:solidFill>
                  <a:srgbClr val="1F2937"/>
                </a:solidFill>
                <a:ea typeface="Arial" pitchFamily="34" charset="-122"/>
                <a:cs typeface="Arial" pitchFamily="34" charset="-120"/>
              </a:rPr>
              <a:t> for Facebook, Instagram, LinkedIn and TikTok.</a:t>
            </a:r>
            <a:endParaRPr lang="en-US"/>
          </a:p>
          <a:p>
            <a:pPr marL="342900" indent="-342900" algn="l">
              <a:spcAft>
                <a:spcPts val="400"/>
              </a:spcAft>
              <a:buSzPct val="100000"/>
              <a:buChar char="■"/>
            </a:pPr>
            <a:r>
              <a:rPr lang="en-US">
                <a:solidFill>
                  <a:srgbClr val="1F2937"/>
                </a:solidFill>
                <a:ea typeface="Arial" pitchFamily="34" charset="-122"/>
                <a:cs typeface="Arial" pitchFamily="34" charset="-120"/>
              </a:rPr>
              <a:t>Applies trending audio, hashtags and on-brand </a:t>
            </a:r>
            <a:r>
              <a:rPr lang="en-US" err="1">
                <a:solidFill>
                  <a:srgbClr val="1F2937"/>
                </a:solidFill>
                <a:ea typeface="Arial" pitchFamily="34" charset="-122"/>
                <a:cs typeface="Arial" pitchFamily="34" charset="-120"/>
              </a:rPr>
              <a:t>colours</a:t>
            </a:r>
            <a:r>
              <a:rPr lang="en-US">
                <a:solidFill>
                  <a:srgbClr val="1F2937"/>
                </a:solidFill>
                <a:ea typeface="Arial" pitchFamily="34" charset="-122"/>
                <a:cs typeface="Arial" pitchFamily="34" charset="-120"/>
              </a:rPr>
              <a:t>.</a:t>
            </a:r>
            <a:endParaRPr lang="en-US"/>
          </a:p>
          <a:p>
            <a:pPr marL="342900" indent="-342900" algn="l">
              <a:spcAft>
                <a:spcPts val="400"/>
              </a:spcAft>
              <a:buSzPct val="100000"/>
              <a:buChar char="■"/>
            </a:pPr>
            <a:r>
              <a:rPr lang="en-US">
                <a:solidFill>
                  <a:srgbClr val="1F2937"/>
                </a:solidFill>
                <a:ea typeface="Arial" pitchFamily="34" charset="-122"/>
                <a:cs typeface="Arial" pitchFamily="34" charset="-120"/>
              </a:rPr>
              <a:t>Uses GIFs, memes and AI-generated captions.</a:t>
            </a:r>
            <a:endParaRPr lang="en-US"/>
          </a:p>
          <a:p>
            <a:pPr marL="342900" indent="-342900" algn="l">
              <a:spcAft>
                <a:spcPts val="400"/>
              </a:spcAft>
              <a:buSzPct val="100000"/>
              <a:buChar char="■"/>
            </a:pPr>
            <a:r>
              <a:rPr lang="en-US">
                <a:solidFill>
                  <a:srgbClr val="1F2937"/>
                </a:solidFill>
                <a:ea typeface="Arial" pitchFamily="34" charset="-122"/>
                <a:cs typeface="Arial" pitchFamily="34" charset="-120"/>
              </a:rPr>
              <a:t>Great for jumping on what's trending to boost engagement.</a:t>
            </a:r>
            <a:endParaRPr lang="en-US"/>
          </a:p>
        </p:txBody>
      </p:sp>
      <p:sp>
        <p:nvSpPr>
          <p:cNvPr id="12" name="Shape 10"/>
          <p:cNvSpPr/>
          <p:nvPr/>
        </p:nvSpPr>
        <p:spPr>
          <a:xfrm>
            <a:off x="6355080" y="2103120"/>
            <a:ext cx="5577840" cy="4251960"/>
          </a:xfrm>
          <a:prstGeom prst="rect">
            <a:avLst/>
          </a:prstGeom>
          <a:solidFill>
            <a:srgbClr val="F2F7FD"/>
          </a:solidFill>
          <a:ln w="9525">
            <a:solidFill>
              <a:srgbClr val="E5E7EB"/>
            </a:solidFill>
            <a:prstDash val="solid"/>
          </a:ln>
        </p:spPr>
        <p:txBody>
          <a:bodyPr/>
          <a:lstStyle/>
          <a:p>
            <a:endParaRPr lang="en-AU"/>
          </a:p>
        </p:txBody>
      </p:sp>
      <p:sp>
        <p:nvSpPr>
          <p:cNvPr id="13" name="Shape 11"/>
          <p:cNvSpPr/>
          <p:nvPr/>
        </p:nvSpPr>
        <p:spPr>
          <a:xfrm>
            <a:off x="6355080" y="2103120"/>
            <a:ext cx="5577840" cy="822960"/>
          </a:xfrm>
          <a:prstGeom prst="rect">
            <a:avLst/>
          </a:prstGeom>
          <a:solidFill>
            <a:srgbClr val="D41367"/>
          </a:solidFill>
          <a:ln/>
        </p:spPr>
        <p:txBody>
          <a:bodyPr/>
          <a:lstStyle/>
          <a:p>
            <a:endParaRPr lang="en-AU"/>
          </a:p>
        </p:txBody>
      </p:sp>
      <p:sp>
        <p:nvSpPr>
          <p:cNvPr id="14" name="Text 12"/>
          <p:cNvSpPr/>
          <p:nvPr/>
        </p:nvSpPr>
        <p:spPr>
          <a:xfrm>
            <a:off x="6629400" y="2194560"/>
            <a:ext cx="5029200" cy="320040"/>
          </a:xfrm>
          <a:prstGeom prst="rect">
            <a:avLst/>
          </a:prstGeom>
          <a:noFill/>
          <a:ln/>
        </p:spPr>
        <p:txBody>
          <a:bodyPr wrap="square" lIns="0" tIns="0" rIns="0" bIns="0" rtlCol="0" anchor="ctr"/>
          <a:lstStyle/>
          <a:p>
            <a:pPr marL="0" indent="0" algn="l">
              <a:buNone/>
            </a:pPr>
            <a:r>
              <a:rPr lang="en-US" sz="1100" b="1" kern="0" spc="400">
                <a:solidFill>
                  <a:srgbClr val="FFFFFF"/>
                </a:solidFill>
                <a:ea typeface="Arial Black" pitchFamily="34" charset="-122"/>
                <a:cs typeface="Arial Black" pitchFamily="34" charset="-120"/>
              </a:rPr>
              <a:t>EVENT COVERAGE &amp; PROFESSIONAL VIDEO</a:t>
            </a:r>
            <a:endParaRPr lang="en-US" sz="1100"/>
          </a:p>
        </p:txBody>
      </p:sp>
      <p:sp>
        <p:nvSpPr>
          <p:cNvPr id="15" name="Text 13"/>
          <p:cNvSpPr/>
          <p:nvPr/>
        </p:nvSpPr>
        <p:spPr>
          <a:xfrm>
            <a:off x="6629400" y="2487168"/>
            <a:ext cx="5029200" cy="365760"/>
          </a:xfrm>
          <a:prstGeom prst="rect">
            <a:avLst/>
          </a:prstGeom>
          <a:noFill/>
          <a:ln/>
        </p:spPr>
        <p:txBody>
          <a:bodyPr wrap="square" lIns="0" tIns="0" rIns="0" bIns="0" rtlCol="0" anchor="ctr"/>
          <a:lstStyle/>
          <a:p>
            <a:pPr marL="0" indent="0" algn="l">
              <a:buNone/>
            </a:pPr>
            <a:r>
              <a:rPr lang="en-US" sz="1800" b="1">
                <a:solidFill>
                  <a:srgbClr val="FFFFFF"/>
                </a:solidFill>
                <a:ea typeface="Arial Black" pitchFamily="34" charset="-122"/>
                <a:cs typeface="Arial Black" pitchFamily="34" charset="-120"/>
              </a:rPr>
              <a:t>Adrian Payne &amp; Michael Wooller</a:t>
            </a:r>
            <a:endParaRPr lang="en-US" sz="1800"/>
          </a:p>
        </p:txBody>
      </p:sp>
      <p:sp>
        <p:nvSpPr>
          <p:cNvPr id="16" name="Text 14"/>
          <p:cNvSpPr/>
          <p:nvPr/>
        </p:nvSpPr>
        <p:spPr>
          <a:xfrm>
            <a:off x="6675120" y="3108960"/>
            <a:ext cx="4937760" cy="3154680"/>
          </a:xfrm>
          <a:prstGeom prst="rect">
            <a:avLst/>
          </a:prstGeom>
          <a:noFill/>
          <a:ln/>
        </p:spPr>
        <p:txBody>
          <a:bodyPr wrap="square" lIns="0" tIns="0" rIns="0" bIns="0" rtlCol="0" anchor="t"/>
          <a:lstStyle/>
          <a:p>
            <a:pPr marL="342900" indent="-342900" algn="l">
              <a:spcAft>
                <a:spcPts val="400"/>
              </a:spcAft>
              <a:buSzPct val="100000"/>
              <a:buChar char="■"/>
            </a:pPr>
            <a:r>
              <a:rPr lang="en-US">
                <a:solidFill>
                  <a:srgbClr val="1F2937"/>
                </a:solidFill>
                <a:ea typeface="Arial" pitchFamily="34" charset="-122"/>
                <a:cs typeface="Arial" pitchFamily="34" charset="-120"/>
              </a:rPr>
              <a:t>Professional video and photography at district events.</a:t>
            </a:r>
            <a:endParaRPr lang="en-US"/>
          </a:p>
          <a:p>
            <a:pPr marL="342900" indent="-342900" algn="l">
              <a:spcAft>
                <a:spcPts val="400"/>
              </a:spcAft>
              <a:buSzPct val="100000"/>
              <a:buChar char="■"/>
            </a:pPr>
            <a:r>
              <a:rPr lang="en-US">
                <a:solidFill>
                  <a:srgbClr val="1F2937"/>
                </a:solidFill>
                <a:ea typeface="Arial" pitchFamily="34" charset="-122"/>
                <a:cs typeface="Arial" pitchFamily="34" charset="-120"/>
              </a:rPr>
              <a:t>RYPEN, RYLA, Showcase events, conferences and club projects.</a:t>
            </a:r>
            <a:endParaRPr lang="en-US"/>
          </a:p>
          <a:p>
            <a:pPr marL="342900" indent="-342900" algn="l">
              <a:spcAft>
                <a:spcPts val="400"/>
              </a:spcAft>
              <a:buSzPct val="100000"/>
              <a:buChar char="■"/>
            </a:pPr>
            <a:r>
              <a:rPr lang="en-US">
                <a:solidFill>
                  <a:srgbClr val="1F2937"/>
                </a:solidFill>
                <a:ea typeface="Arial" pitchFamily="34" charset="-122"/>
                <a:cs typeface="Arial" pitchFamily="34" charset="-120"/>
              </a:rPr>
              <a:t>Rotarians on the ground capturing real stories and real impact.</a:t>
            </a:r>
            <a:endParaRPr lang="en-US"/>
          </a:p>
          <a:p>
            <a:pPr marL="342900" indent="-342900" algn="l">
              <a:spcAft>
                <a:spcPts val="400"/>
              </a:spcAft>
              <a:buSzPct val="100000"/>
              <a:buChar char="■"/>
            </a:pPr>
            <a:r>
              <a:rPr lang="en-US">
                <a:solidFill>
                  <a:srgbClr val="1F2937"/>
                </a:solidFill>
                <a:ea typeface="Arial" pitchFamily="34" charset="-122"/>
                <a:cs typeface="Arial" pitchFamily="34" charset="-120"/>
              </a:rPr>
              <a:t>Raw footage turned into polished content by the video production team.</a:t>
            </a:r>
            <a:endParaRPr lang="en-US"/>
          </a:p>
        </p:txBody>
      </p:sp>
      <p:sp>
        <p:nvSpPr>
          <p:cNvPr id="17" name="Shape 15"/>
          <p:cNvSpPr/>
          <p:nvPr/>
        </p:nvSpPr>
        <p:spPr>
          <a:xfrm>
            <a:off x="457200" y="6473952"/>
            <a:ext cx="11277295" cy="13716"/>
          </a:xfrm>
          <a:prstGeom prst="rect">
            <a:avLst/>
          </a:prstGeom>
          <a:solidFill>
            <a:srgbClr val="E5E7EB"/>
          </a:solidFill>
          <a:ln/>
        </p:spPr>
        <p:txBody>
          <a:bodyPr/>
          <a:lstStyle/>
          <a:p>
            <a:endParaRPr lang="en-AU"/>
          </a:p>
        </p:txBody>
      </p:sp>
      <p:sp>
        <p:nvSpPr>
          <p:cNvPr id="18" name="Text 16"/>
          <p:cNvSpPr/>
          <p:nvPr/>
        </p:nvSpPr>
        <p:spPr>
          <a:xfrm>
            <a:off x="502920" y="6528816"/>
            <a:ext cx="9601200" cy="256032"/>
          </a:xfrm>
          <a:prstGeom prst="rect">
            <a:avLst/>
          </a:prstGeom>
          <a:noFill/>
          <a:ln/>
        </p:spPr>
        <p:txBody>
          <a:bodyPr wrap="square" lIns="0" tIns="0" rIns="0" bIns="0" rtlCol="0" anchor="ctr"/>
          <a:lstStyle/>
          <a:p>
            <a:pPr marL="0" indent="0" algn="l">
              <a:buNone/>
            </a:pPr>
            <a:r>
              <a:rPr lang="en-US" sz="900">
                <a:solidFill>
                  <a:srgbClr val="6B7280"/>
                </a:solidFill>
                <a:ea typeface="Arial" pitchFamily="34" charset="-122"/>
                <a:cs typeface="Arial" pitchFamily="34" charset="-120"/>
              </a:rPr>
              <a:t>District 9660 Public Image Committee   |   Training Webinar   |   Sunday 19 April 2026</a:t>
            </a:r>
            <a:endParaRPr lang="en-US" sz="900"/>
          </a:p>
        </p:txBody>
      </p:sp>
      <p:pic>
        <p:nvPicPr>
          <p:cNvPr id="20" name="Image 0" descr="preencoded.png">
            <a:extLst>
              <a:ext uri="{FF2B5EF4-FFF2-40B4-BE49-F238E27FC236}">
                <a16:creationId xmlns:a16="http://schemas.microsoft.com/office/drawing/2014/main" id="{72A5DAC4-F0F0-A0D8-38E0-D0686C5A788E}"/>
              </a:ext>
            </a:extLst>
          </p:cNvPr>
          <p:cNvPicPr>
            <a:picLocks noChangeAspect="1"/>
          </p:cNvPicPr>
          <p:nvPr/>
        </p:nvPicPr>
        <p:blipFill>
          <a:blip r:embed="rId3"/>
          <a:stretch>
            <a:fillRect/>
          </a:stretch>
        </p:blipFill>
        <p:spPr>
          <a:xfrm>
            <a:off x="11329233" y="73152"/>
            <a:ext cx="757855" cy="29260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05840"/>
          </a:xfrm>
          <a:prstGeom prst="rect">
            <a:avLst/>
          </a:prstGeom>
          <a:solidFill>
            <a:srgbClr val="17458F"/>
          </a:solidFill>
          <a:ln/>
        </p:spPr>
        <p:txBody>
          <a:bodyPr/>
          <a:lstStyle/>
          <a:p>
            <a:endParaRPr lang="en-AU"/>
          </a:p>
        </p:txBody>
      </p:sp>
      <p:sp>
        <p:nvSpPr>
          <p:cNvPr id="3" name="Shape 1"/>
          <p:cNvSpPr/>
          <p:nvPr/>
        </p:nvSpPr>
        <p:spPr>
          <a:xfrm>
            <a:off x="0" y="1005840"/>
            <a:ext cx="12191695" cy="73152"/>
          </a:xfrm>
          <a:prstGeom prst="rect">
            <a:avLst/>
          </a:prstGeom>
          <a:solidFill>
            <a:srgbClr val="F7A81B"/>
          </a:solidFill>
          <a:ln/>
        </p:spPr>
        <p:txBody>
          <a:bodyPr/>
          <a:lstStyle/>
          <a:p>
            <a:endParaRPr lang="en-AU"/>
          </a:p>
        </p:txBody>
      </p:sp>
      <p:sp>
        <p:nvSpPr>
          <p:cNvPr id="4" name="Text 2"/>
          <p:cNvSpPr/>
          <p:nvPr/>
        </p:nvSpPr>
        <p:spPr>
          <a:xfrm>
            <a:off x="548640" y="91440"/>
            <a:ext cx="11094415" cy="548640"/>
          </a:xfrm>
          <a:prstGeom prst="rect">
            <a:avLst/>
          </a:prstGeom>
          <a:noFill/>
          <a:ln/>
        </p:spPr>
        <p:txBody>
          <a:bodyPr wrap="square" lIns="0" tIns="0" rIns="0" bIns="0" rtlCol="0" anchor="ctr"/>
          <a:lstStyle/>
          <a:p>
            <a:pPr marL="0" indent="0" algn="l">
              <a:buNone/>
            </a:pPr>
            <a:r>
              <a:rPr lang="en-US" sz="3000" b="1">
                <a:solidFill>
                  <a:srgbClr val="FFFFFF"/>
                </a:solidFill>
                <a:ea typeface="Arial Black" pitchFamily="34" charset="-122"/>
                <a:cs typeface="Arial Black" pitchFamily="34" charset="-120"/>
              </a:rPr>
              <a:t>Promoting Events on Social Media</a:t>
            </a:r>
            <a:endParaRPr lang="en-US" sz="3000"/>
          </a:p>
        </p:txBody>
      </p:sp>
      <p:sp>
        <p:nvSpPr>
          <p:cNvPr id="5" name="Text 3"/>
          <p:cNvSpPr/>
          <p:nvPr/>
        </p:nvSpPr>
        <p:spPr>
          <a:xfrm>
            <a:off x="548640" y="640080"/>
            <a:ext cx="11094415" cy="320040"/>
          </a:xfrm>
          <a:prstGeom prst="rect">
            <a:avLst/>
          </a:prstGeom>
          <a:noFill/>
          <a:ln/>
        </p:spPr>
        <p:txBody>
          <a:bodyPr wrap="square" lIns="0" tIns="0" rIns="0" bIns="0" rtlCol="0" anchor="ctr"/>
          <a:lstStyle/>
          <a:p>
            <a:pPr marL="0" indent="0" algn="l">
              <a:buNone/>
            </a:pPr>
            <a:r>
              <a:rPr lang="en-US" sz="1300" i="1">
                <a:solidFill>
                  <a:srgbClr val="F7A81B"/>
                </a:solidFill>
                <a:ea typeface="Arial" pitchFamily="34" charset="-122"/>
                <a:cs typeface="Arial" pitchFamily="34" charset="-120"/>
              </a:rPr>
              <a:t>Pre-event · On the day · Post-event</a:t>
            </a:r>
            <a:endParaRPr lang="en-US" sz="1300"/>
          </a:p>
        </p:txBody>
      </p:sp>
      <p:sp>
        <p:nvSpPr>
          <p:cNvPr id="6" name="Shape 4"/>
          <p:cNvSpPr/>
          <p:nvPr/>
        </p:nvSpPr>
        <p:spPr>
          <a:xfrm>
            <a:off x="548640" y="1417320"/>
            <a:ext cx="3675888" cy="4114800"/>
          </a:xfrm>
          <a:prstGeom prst="rect">
            <a:avLst/>
          </a:prstGeom>
          <a:solidFill>
            <a:srgbClr val="FAFAFA"/>
          </a:solidFill>
          <a:ln w="9525">
            <a:solidFill>
              <a:srgbClr val="E5E7EB"/>
            </a:solidFill>
            <a:prstDash val="solid"/>
          </a:ln>
        </p:spPr>
        <p:txBody>
          <a:bodyPr/>
          <a:lstStyle/>
          <a:p>
            <a:endParaRPr lang="en-AU"/>
          </a:p>
        </p:txBody>
      </p:sp>
      <p:sp>
        <p:nvSpPr>
          <p:cNvPr id="7" name="Shape 5"/>
          <p:cNvSpPr/>
          <p:nvPr/>
        </p:nvSpPr>
        <p:spPr>
          <a:xfrm>
            <a:off x="548640" y="1417320"/>
            <a:ext cx="3675888" cy="777240"/>
          </a:xfrm>
          <a:prstGeom prst="rect">
            <a:avLst/>
          </a:prstGeom>
          <a:solidFill>
            <a:srgbClr val="17458F"/>
          </a:solidFill>
          <a:ln/>
        </p:spPr>
        <p:txBody>
          <a:bodyPr/>
          <a:lstStyle/>
          <a:p>
            <a:endParaRPr lang="en-AU"/>
          </a:p>
        </p:txBody>
      </p:sp>
      <p:sp>
        <p:nvSpPr>
          <p:cNvPr id="8" name="Text 6"/>
          <p:cNvSpPr/>
          <p:nvPr/>
        </p:nvSpPr>
        <p:spPr>
          <a:xfrm>
            <a:off x="548640" y="1417320"/>
            <a:ext cx="3675888" cy="777240"/>
          </a:xfrm>
          <a:prstGeom prst="rect">
            <a:avLst/>
          </a:prstGeom>
          <a:noFill/>
          <a:ln/>
        </p:spPr>
        <p:txBody>
          <a:bodyPr wrap="square" lIns="0" tIns="0" rIns="0" bIns="0" rtlCol="0" anchor="ctr"/>
          <a:lstStyle/>
          <a:p>
            <a:pPr marL="0" indent="0" algn="ctr">
              <a:buNone/>
            </a:pPr>
            <a:r>
              <a:rPr lang="en-US" sz="1800" b="1" kern="0" spc="400">
                <a:solidFill>
                  <a:srgbClr val="FFFFFF"/>
                </a:solidFill>
                <a:ea typeface="Arial Black" pitchFamily="34" charset="-122"/>
                <a:cs typeface="Arial Black" pitchFamily="34" charset="-120"/>
              </a:rPr>
              <a:t>PRE-EVENT</a:t>
            </a:r>
            <a:endParaRPr lang="en-US" sz="1800"/>
          </a:p>
        </p:txBody>
      </p:sp>
      <p:sp>
        <p:nvSpPr>
          <p:cNvPr id="9" name="Text 7"/>
          <p:cNvSpPr/>
          <p:nvPr/>
        </p:nvSpPr>
        <p:spPr>
          <a:xfrm>
            <a:off x="822960" y="2423160"/>
            <a:ext cx="3127248" cy="2971800"/>
          </a:xfrm>
          <a:prstGeom prst="rect">
            <a:avLst/>
          </a:prstGeom>
          <a:noFill/>
          <a:ln/>
        </p:spPr>
        <p:txBody>
          <a:bodyPr wrap="square" lIns="0" tIns="0" rIns="0" bIns="0" rtlCol="0" anchor="t"/>
          <a:lstStyle/>
          <a:p>
            <a:pPr marL="342900" indent="-342900" algn="l">
              <a:spcAft>
                <a:spcPts val="500"/>
              </a:spcAft>
              <a:buSzPct val="100000"/>
              <a:buChar char="■"/>
            </a:pPr>
            <a:r>
              <a:rPr lang="en-US" sz="1600">
                <a:solidFill>
                  <a:srgbClr val="1F2937"/>
                </a:solidFill>
                <a:ea typeface="Arial" pitchFamily="34" charset="-122"/>
                <a:cs typeface="Arial" pitchFamily="34" charset="-120"/>
              </a:rPr>
              <a:t>Start promoting as early as possible</a:t>
            </a:r>
            <a:endParaRPr lang="en-US" sz="1600"/>
          </a:p>
          <a:p>
            <a:pPr marL="342900" indent="-342900" algn="l">
              <a:spcAft>
                <a:spcPts val="500"/>
              </a:spcAft>
              <a:buSzPct val="100000"/>
              <a:buChar char="■"/>
            </a:pPr>
            <a:r>
              <a:rPr lang="en-US" sz="1600">
                <a:solidFill>
                  <a:srgbClr val="1F2937"/>
                </a:solidFill>
                <a:ea typeface="Arial" pitchFamily="34" charset="-122"/>
                <a:cs typeface="Arial" pitchFamily="34" charset="-120"/>
              </a:rPr>
              <a:t>Save the Date announcements</a:t>
            </a:r>
            <a:endParaRPr lang="en-US" sz="1600"/>
          </a:p>
          <a:p>
            <a:pPr marL="342900" indent="-342900" algn="l">
              <a:spcAft>
                <a:spcPts val="500"/>
              </a:spcAft>
              <a:buSzPct val="100000"/>
              <a:buChar char="■"/>
            </a:pPr>
            <a:r>
              <a:rPr lang="en-US" sz="1600">
                <a:solidFill>
                  <a:srgbClr val="1F2937"/>
                </a:solidFill>
                <a:ea typeface="Arial" pitchFamily="34" charset="-122"/>
                <a:cs typeface="Arial" pitchFamily="34" charset="-120"/>
              </a:rPr>
              <a:t>Registration open reminders</a:t>
            </a:r>
            <a:endParaRPr lang="en-US" sz="1600"/>
          </a:p>
          <a:p>
            <a:pPr marL="342900" indent="-342900" algn="l">
              <a:spcAft>
                <a:spcPts val="500"/>
              </a:spcAft>
              <a:buSzPct val="100000"/>
              <a:buChar char="■"/>
            </a:pPr>
            <a:r>
              <a:rPr lang="en-US" sz="1600">
                <a:solidFill>
                  <a:srgbClr val="1F2937"/>
                </a:solidFill>
                <a:ea typeface="Arial" pitchFamily="34" charset="-122"/>
                <a:cs typeface="Arial" pitchFamily="34" charset="-120"/>
              </a:rPr>
              <a:t>Honour sponsors before the event</a:t>
            </a:r>
            <a:endParaRPr lang="en-US" sz="1600"/>
          </a:p>
          <a:p>
            <a:pPr marL="342900" indent="-342900" algn="l">
              <a:spcAft>
                <a:spcPts val="500"/>
              </a:spcAft>
              <a:buSzPct val="100000"/>
              <a:buChar char="■"/>
            </a:pPr>
            <a:r>
              <a:rPr lang="en-US" sz="1600">
                <a:solidFill>
                  <a:srgbClr val="1F2937"/>
                </a:solidFill>
                <a:ea typeface="Arial" pitchFamily="34" charset="-122"/>
                <a:cs typeface="Arial" pitchFamily="34" charset="-120"/>
              </a:rPr>
              <a:t>Include who, what, why, when, how, contact, cost</a:t>
            </a:r>
            <a:endParaRPr lang="en-US" sz="1600"/>
          </a:p>
        </p:txBody>
      </p:sp>
      <p:sp>
        <p:nvSpPr>
          <p:cNvPr id="10" name="Shape 8"/>
          <p:cNvSpPr/>
          <p:nvPr/>
        </p:nvSpPr>
        <p:spPr>
          <a:xfrm>
            <a:off x="4389120" y="1417320"/>
            <a:ext cx="3675888" cy="4114800"/>
          </a:xfrm>
          <a:prstGeom prst="rect">
            <a:avLst/>
          </a:prstGeom>
          <a:solidFill>
            <a:srgbClr val="FAFAFA"/>
          </a:solidFill>
          <a:ln w="9525">
            <a:solidFill>
              <a:srgbClr val="E5E7EB"/>
            </a:solidFill>
            <a:prstDash val="solid"/>
          </a:ln>
        </p:spPr>
        <p:txBody>
          <a:bodyPr/>
          <a:lstStyle/>
          <a:p>
            <a:endParaRPr lang="en-AU"/>
          </a:p>
        </p:txBody>
      </p:sp>
      <p:sp>
        <p:nvSpPr>
          <p:cNvPr id="11" name="Shape 9"/>
          <p:cNvSpPr/>
          <p:nvPr/>
        </p:nvSpPr>
        <p:spPr>
          <a:xfrm>
            <a:off x="4389120" y="1417320"/>
            <a:ext cx="3675888" cy="777240"/>
          </a:xfrm>
          <a:prstGeom prst="rect">
            <a:avLst/>
          </a:prstGeom>
          <a:solidFill>
            <a:srgbClr val="F7A81B"/>
          </a:solidFill>
          <a:ln/>
        </p:spPr>
        <p:txBody>
          <a:bodyPr/>
          <a:lstStyle/>
          <a:p>
            <a:endParaRPr lang="en-AU"/>
          </a:p>
        </p:txBody>
      </p:sp>
      <p:sp>
        <p:nvSpPr>
          <p:cNvPr id="12" name="Text 10"/>
          <p:cNvSpPr/>
          <p:nvPr/>
        </p:nvSpPr>
        <p:spPr>
          <a:xfrm>
            <a:off x="4389120" y="1417320"/>
            <a:ext cx="3675888" cy="777240"/>
          </a:xfrm>
          <a:prstGeom prst="rect">
            <a:avLst/>
          </a:prstGeom>
          <a:noFill/>
          <a:ln/>
        </p:spPr>
        <p:txBody>
          <a:bodyPr wrap="square" lIns="0" tIns="0" rIns="0" bIns="0" rtlCol="0" anchor="ctr"/>
          <a:lstStyle/>
          <a:p>
            <a:pPr marL="0" indent="0" algn="ctr">
              <a:buNone/>
            </a:pPr>
            <a:r>
              <a:rPr lang="en-US" sz="1800" b="1" kern="0" spc="400">
                <a:solidFill>
                  <a:srgbClr val="0D2E5C"/>
                </a:solidFill>
                <a:ea typeface="Arial Black" pitchFamily="34" charset="-122"/>
                <a:cs typeface="Arial Black" pitchFamily="34" charset="-120"/>
              </a:rPr>
              <a:t>ON THE DAY</a:t>
            </a:r>
            <a:endParaRPr lang="en-US" sz="1800"/>
          </a:p>
        </p:txBody>
      </p:sp>
      <p:sp>
        <p:nvSpPr>
          <p:cNvPr id="13" name="Text 11"/>
          <p:cNvSpPr/>
          <p:nvPr/>
        </p:nvSpPr>
        <p:spPr>
          <a:xfrm>
            <a:off x="4663440" y="2423160"/>
            <a:ext cx="3127248" cy="2971800"/>
          </a:xfrm>
          <a:prstGeom prst="rect">
            <a:avLst/>
          </a:prstGeom>
          <a:noFill/>
          <a:ln/>
        </p:spPr>
        <p:txBody>
          <a:bodyPr wrap="square" lIns="0" tIns="0" rIns="0" bIns="0" rtlCol="0" anchor="t"/>
          <a:lstStyle/>
          <a:p>
            <a:pPr marL="342900" indent="-342900" algn="l">
              <a:spcAft>
                <a:spcPts val="500"/>
              </a:spcAft>
              <a:buSzPct val="100000"/>
              <a:buChar char="■"/>
            </a:pPr>
            <a:r>
              <a:rPr lang="en-US" sz="1600">
                <a:solidFill>
                  <a:srgbClr val="1F2937"/>
                </a:solidFill>
                <a:ea typeface="Arial" pitchFamily="34" charset="-122"/>
                <a:cs typeface="Arial" pitchFamily="34" charset="-120"/>
              </a:rPr>
              <a:t>Live social media posts and Stories</a:t>
            </a:r>
            <a:endParaRPr lang="en-US" sz="1600"/>
          </a:p>
          <a:p>
            <a:pPr marL="342900" indent="-342900" algn="l">
              <a:spcAft>
                <a:spcPts val="500"/>
              </a:spcAft>
              <a:buSzPct val="100000"/>
              <a:buChar char="■"/>
            </a:pPr>
            <a:r>
              <a:rPr lang="en-US" sz="1600">
                <a:solidFill>
                  <a:srgbClr val="1F2937"/>
                </a:solidFill>
                <a:ea typeface="Arial" pitchFamily="34" charset="-122"/>
                <a:cs typeface="Arial" pitchFamily="34" charset="-120"/>
              </a:rPr>
              <a:t>Action photos and short video clips</a:t>
            </a:r>
            <a:endParaRPr lang="en-US" sz="1600"/>
          </a:p>
          <a:p>
            <a:pPr marL="342900" indent="-342900" algn="l">
              <a:spcAft>
                <a:spcPts val="500"/>
              </a:spcAft>
              <a:buSzPct val="100000"/>
              <a:buChar char="■"/>
            </a:pPr>
            <a:r>
              <a:rPr lang="en-US" sz="1600">
                <a:solidFill>
                  <a:srgbClr val="1F2937"/>
                </a:solidFill>
                <a:ea typeface="Arial" pitchFamily="34" charset="-122"/>
                <a:cs typeface="Arial" pitchFamily="34" charset="-120"/>
              </a:rPr>
              <a:t>Behind-the-scenes content</a:t>
            </a:r>
            <a:endParaRPr lang="en-US" sz="1600"/>
          </a:p>
          <a:p>
            <a:pPr marL="342900" indent="-342900" algn="l">
              <a:spcAft>
                <a:spcPts val="500"/>
              </a:spcAft>
              <a:buSzPct val="100000"/>
              <a:buChar char="■"/>
            </a:pPr>
            <a:r>
              <a:rPr lang="en-US" sz="1600">
                <a:solidFill>
                  <a:srgbClr val="1F2937"/>
                </a:solidFill>
                <a:ea typeface="Arial" pitchFamily="34" charset="-122"/>
                <a:cs typeface="Arial" pitchFamily="34" charset="-120"/>
              </a:rPr>
              <a:t>Tag sponsors and partners</a:t>
            </a:r>
            <a:endParaRPr lang="en-US" sz="1600"/>
          </a:p>
          <a:p>
            <a:pPr marL="342900" indent="-342900" algn="l">
              <a:spcAft>
                <a:spcPts val="500"/>
              </a:spcAft>
              <a:buSzPct val="100000"/>
              <a:buChar char="■"/>
            </a:pPr>
            <a:r>
              <a:rPr lang="en-US" sz="1600">
                <a:solidFill>
                  <a:srgbClr val="1F2937"/>
                </a:solidFill>
                <a:ea typeface="Arial" pitchFamily="34" charset="-122"/>
                <a:cs typeface="Arial" pitchFamily="34" charset="-120"/>
              </a:rPr>
              <a:t>Encourage attendees to share and tag</a:t>
            </a:r>
            <a:endParaRPr lang="en-US" sz="1600"/>
          </a:p>
        </p:txBody>
      </p:sp>
      <p:sp>
        <p:nvSpPr>
          <p:cNvPr id="14" name="Shape 12"/>
          <p:cNvSpPr/>
          <p:nvPr/>
        </p:nvSpPr>
        <p:spPr>
          <a:xfrm>
            <a:off x="8229600" y="1417320"/>
            <a:ext cx="3675888" cy="4114800"/>
          </a:xfrm>
          <a:prstGeom prst="rect">
            <a:avLst/>
          </a:prstGeom>
          <a:solidFill>
            <a:srgbClr val="FAFAFA"/>
          </a:solidFill>
          <a:ln w="9525">
            <a:solidFill>
              <a:srgbClr val="E5E7EB"/>
            </a:solidFill>
            <a:prstDash val="solid"/>
          </a:ln>
        </p:spPr>
        <p:txBody>
          <a:bodyPr/>
          <a:lstStyle/>
          <a:p>
            <a:endParaRPr lang="en-AU"/>
          </a:p>
        </p:txBody>
      </p:sp>
      <p:sp>
        <p:nvSpPr>
          <p:cNvPr id="15" name="Shape 13"/>
          <p:cNvSpPr/>
          <p:nvPr/>
        </p:nvSpPr>
        <p:spPr>
          <a:xfrm>
            <a:off x="8229600" y="1417320"/>
            <a:ext cx="3675888" cy="777240"/>
          </a:xfrm>
          <a:prstGeom prst="rect">
            <a:avLst/>
          </a:prstGeom>
          <a:solidFill>
            <a:srgbClr val="D41367"/>
          </a:solidFill>
          <a:ln/>
        </p:spPr>
        <p:txBody>
          <a:bodyPr/>
          <a:lstStyle/>
          <a:p>
            <a:endParaRPr lang="en-AU"/>
          </a:p>
        </p:txBody>
      </p:sp>
      <p:sp>
        <p:nvSpPr>
          <p:cNvPr id="16" name="Text 14"/>
          <p:cNvSpPr/>
          <p:nvPr/>
        </p:nvSpPr>
        <p:spPr>
          <a:xfrm>
            <a:off x="8229600" y="1417320"/>
            <a:ext cx="3675888" cy="777240"/>
          </a:xfrm>
          <a:prstGeom prst="rect">
            <a:avLst/>
          </a:prstGeom>
          <a:noFill/>
          <a:ln/>
        </p:spPr>
        <p:txBody>
          <a:bodyPr wrap="square" lIns="0" tIns="0" rIns="0" bIns="0" rtlCol="0" anchor="ctr"/>
          <a:lstStyle/>
          <a:p>
            <a:pPr marL="0" indent="0" algn="ctr">
              <a:buNone/>
            </a:pPr>
            <a:r>
              <a:rPr lang="en-US" sz="1800" b="1" kern="0" spc="400">
                <a:solidFill>
                  <a:srgbClr val="FFFFFF"/>
                </a:solidFill>
                <a:ea typeface="Arial Black" pitchFamily="34" charset="-122"/>
                <a:cs typeface="Arial Black" pitchFamily="34" charset="-120"/>
              </a:rPr>
              <a:t>POST-EVENT</a:t>
            </a:r>
            <a:endParaRPr lang="en-US" sz="1800"/>
          </a:p>
        </p:txBody>
      </p:sp>
      <p:sp>
        <p:nvSpPr>
          <p:cNvPr id="17" name="Text 15"/>
          <p:cNvSpPr/>
          <p:nvPr/>
        </p:nvSpPr>
        <p:spPr>
          <a:xfrm>
            <a:off x="8503920" y="2423160"/>
            <a:ext cx="3127248" cy="2971800"/>
          </a:xfrm>
          <a:prstGeom prst="rect">
            <a:avLst/>
          </a:prstGeom>
          <a:noFill/>
          <a:ln/>
        </p:spPr>
        <p:txBody>
          <a:bodyPr wrap="square" lIns="0" tIns="0" rIns="0" bIns="0" rtlCol="0" anchor="t"/>
          <a:lstStyle/>
          <a:p>
            <a:pPr marL="342900" indent="-342900" algn="l">
              <a:spcAft>
                <a:spcPts val="500"/>
              </a:spcAft>
              <a:buSzPct val="100000"/>
              <a:buChar char="■"/>
            </a:pPr>
            <a:r>
              <a:rPr lang="en-US" sz="1600">
                <a:solidFill>
                  <a:srgbClr val="1F2937"/>
                </a:solidFill>
                <a:ea typeface="Arial" pitchFamily="34" charset="-122"/>
                <a:cs typeface="Arial" pitchFamily="34" charset="-120"/>
              </a:rPr>
              <a:t>Post photos and impact results</a:t>
            </a:r>
            <a:endParaRPr lang="en-US" sz="1600"/>
          </a:p>
          <a:p>
            <a:pPr marL="342900" indent="-342900" algn="l">
              <a:spcAft>
                <a:spcPts val="500"/>
              </a:spcAft>
              <a:buSzPct val="100000"/>
              <a:buChar char="■"/>
            </a:pPr>
            <a:r>
              <a:rPr lang="en-US" sz="1600">
                <a:solidFill>
                  <a:srgbClr val="1F2937"/>
                </a:solidFill>
                <a:ea typeface="Arial" pitchFamily="34" charset="-122"/>
                <a:cs typeface="Arial" pitchFamily="34" charset="-120"/>
              </a:rPr>
              <a:t>Thank sponsors and volunteers</a:t>
            </a:r>
            <a:endParaRPr lang="en-US" sz="1600"/>
          </a:p>
          <a:p>
            <a:pPr marL="342900" indent="-342900" algn="l">
              <a:spcAft>
                <a:spcPts val="500"/>
              </a:spcAft>
              <a:buSzPct val="100000"/>
              <a:buChar char="■"/>
            </a:pPr>
            <a:r>
              <a:rPr lang="en-US" sz="1600">
                <a:solidFill>
                  <a:srgbClr val="1F2937"/>
                </a:solidFill>
                <a:ea typeface="Arial" pitchFamily="34" charset="-122"/>
                <a:cs typeface="Arial" pitchFamily="34" charset="-120"/>
              </a:rPr>
              <a:t>Share statistics and outcomes</a:t>
            </a:r>
            <a:endParaRPr lang="en-US" sz="1600"/>
          </a:p>
          <a:p>
            <a:pPr marL="342900" indent="-342900" algn="l">
              <a:spcAft>
                <a:spcPts val="500"/>
              </a:spcAft>
              <a:buSzPct val="100000"/>
              <a:buChar char="■"/>
            </a:pPr>
            <a:r>
              <a:rPr lang="en-US" sz="1600">
                <a:solidFill>
                  <a:srgbClr val="1F2937"/>
                </a:solidFill>
                <a:ea typeface="Arial" pitchFamily="34" charset="-122"/>
                <a:cs typeface="Arial" pitchFamily="34" charset="-120"/>
              </a:rPr>
              <a:t>Summary articles for newsletter</a:t>
            </a:r>
            <a:endParaRPr lang="en-US" sz="1600"/>
          </a:p>
          <a:p>
            <a:pPr marL="342900" indent="-342900" algn="l">
              <a:spcAft>
                <a:spcPts val="500"/>
              </a:spcAft>
              <a:buSzPct val="100000"/>
              <a:buChar char="■"/>
            </a:pPr>
            <a:r>
              <a:rPr lang="en-US" sz="1600">
                <a:solidFill>
                  <a:srgbClr val="1F2937"/>
                </a:solidFill>
                <a:ea typeface="Arial" pitchFamily="34" charset="-122"/>
                <a:cs typeface="Arial" pitchFamily="34" charset="-120"/>
              </a:rPr>
              <a:t>Cross-promote with similar events</a:t>
            </a:r>
            <a:endParaRPr lang="en-US" sz="1600"/>
          </a:p>
        </p:txBody>
      </p:sp>
      <p:sp>
        <p:nvSpPr>
          <p:cNvPr id="18" name="Shape 16"/>
          <p:cNvSpPr/>
          <p:nvPr/>
        </p:nvSpPr>
        <p:spPr>
          <a:xfrm>
            <a:off x="548640" y="5715000"/>
            <a:ext cx="11094415" cy="640080"/>
          </a:xfrm>
          <a:prstGeom prst="rect">
            <a:avLst/>
          </a:prstGeom>
          <a:solidFill>
            <a:srgbClr val="F7A81B"/>
          </a:solidFill>
          <a:ln/>
        </p:spPr>
        <p:txBody>
          <a:bodyPr/>
          <a:lstStyle/>
          <a:p>
            <a:endParaRPr lang="en-AU"/>
          </a:p>
        </p:txBody>
      </p:sp>
      <p:sp>
        <p:nvSpPr>
          <p:cNvPr id="19" name="Text 17"/>
          <p:cNvSpPr/>
          <p:nvPr/>
        </p:nvSpPr>
        <p:spPr>
          <a:xfrm>
            <a:off x="777240" y="5715000"/>
            <a:ext cx="10637215" cy="640080"/>
          </a:xfrm>
          <a:prstGeom prst="rect">
            <a:avLst/>
          </a:prstGeom>
          <a:noFill/>
          <a:ln/>
        </p:spPr>
        <p:txBody>
          <a:bodyPr wrap="square" lIns="0" tIns="0" rIns="0" bIns="0" rtlCol="0" anchor="ctr"/>
          <a:lstStyle/>
          <a:p>
            <a:pPr marL="0" indent="0" algn="l">
              <a:buNone/>
            </a:pPr>
            <a:r>
              <a:rPr lang="en-US" sz="1200" b="1">
                <a:solidFill>
                  <a:srgbClr val="0D2E5C"/>
                </a:solidFill>
                <a:ea typeface="Arial Black" pitchFamily="34" charset="-122"/>
                <a:cs typeface="Arial Black" pitchFamily="34" charset="-120"/>
              </a:rPr>
              <a:t>CROSS-PROMOTE:  </a:t>
            </a:r>
            <a:r>
              <a:rPr lang="en-US" sz="1200">
                <a:solidFill>
                  <a:srgbClr val="0D2E5C"/>
                </a:solidFill>
                <a:ea typeface="Arial" pitchFamily="34" charset="-122"/>
                <a:cs typeface="Arial" pitchFamily="34" charset="-120"/>
              </a:rPr>
              <a:t>Partner with similar events (running, bike riding, walking, food), particularly within the district.</a:t>
            </a:r>
            <a:endParaRPr lang="en-US" sz="1200"/>
          </a:p>
        </p:txBody>
      </p:sp>
      <p:sp>
        <p:nvSpPr>
          <p:cNvPr id="20" name="Shape 18"/>
          <p:cNvSpPr/>
          <p:nvPr/>
        </p:nvSpPr>
        <p:spPr>
          <a:xfrm>
            <a:off x="457200" y="6473952"/>
            <a:ext cx="11277295" cy="13716"/>
          </a:xfrm>
          <a:prstGeom prst="rect">
            <a:avLst/>
          </a:prstGeom>
          <a:solidFill>
            <a:srgbClr val="E5E7EB"/>
          </a:solidFill>
          <a:ln/>
        </p:spPr>
        <p:txBody>
          <a:bodyPr/>
          <a:lstStyle/>
          <a:p>
            <a:endParaRPr lang="en-AU"/>
          </a:p>
        </p:txBody>
      </p:sp>
      <p:sp>
        <p:nvSpPr>
          <p:cNvPr id="21" name="Text 19"/>
          <p:cNvSpPr/>
          <p:nvPr/>
        </p:nvSpPr>
        <p:spPr>
          <a:xfrm>
            <a:off x="502920" y="6528816"/>
            <a:ext cx="9601200" cy="256032"/>
          </a:xfrm>
          <a:prstGeom prst="rect">
            <a:avLst/>
          </a:prstGeom>
          <a:noFill/>
          <a:ln/>
        </p:spPr>
        <p:txBody>
          <a:bodyPr wrap="square" lIns="0" tIns="0" rIns="0" bIns="0" rtlCol="0" anchor="ctr"/>
          <a:lstStyle/>
          <a:p>
            <a:pPr marL="0" indent="0" algn="l">
              <a:buNone/>
            </a:pPr>
            <a:r>
              <a:rPr lang="en-US" sz="900">
                <a:solidFill>
                  <a:srgbClr val="6B7280"/>
                </a:solidFill>
                <a:ea typeface="Arial" pitchFamily="34" charset="-122"/>
                <a:cs typeface="Arial" pitchFamily="34" charset="-120"/>
              </a:rPr>
              <a:t>District 9660 Public Image Committee   |   Training Webinar   |   Sunday 19 April 2026</a:t>
            </a:r>
            <a:endParaRPr lang="en-US" sz="9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05840"/>
          </a:xfrm>
          <a:prstGeom prst="rect">
            <a:avLst/>
          </a:prstGeom>
          <a:solidFill>
            <a:srgbClr val="17458F"/>
          </a:solidFill>
          <a:ln/>
        </p:spPr>
        <p:txBody>
          <a:bodyPr/>
          <a:lstStyle/>
          <a:p>
            <a:endParaRPr lang="en-AU"/>
          </a:p>
        </p:txBody>
      </p:sp>
      <p:sp>
        <p:nvSpPr>
          <p:cNvPr id="3" name="Shape 1"/>
          <p:cNvSpPr/>
          <p:nvPr/>
        </p:nvSpPr>
        <p:spPr>
          <a:xfrm>
            <a:off x="0" y="1005840"/>
            <a:ext cx="12191695" cy="73152"/>
          </a:xfrm>
          <a:prstGeom prst="rect">
            <a:avLst/>
          </a:prstGeom>
          <a:solidFill>
            <a:srgbClr val="F7A81B"/>
          </a:solidFill>
          <a:ln/>
        </p:spPr>
        <p:txBody>
          <a:bodyPr/>
          <a:lstStyle/>
          <a:p>
            <a:endParaRPr lang="en-AU"/>
          </a:p>
        </p:txBody>
      </p:sp>
      <p:sp>
        <p:nvSpPr>
          <p:cNvPr id="4" name="Text 2"/>
          <p:cNvSpPr/>
          <p:nvPr/>
        </p:nvSpPr>
        <p:spPr>
          <a:xfrm>
            <a:off x="548640" y="91440"/>
            <a:ext cx="11094415" cy="548640"/>
          </a:xfrm>
          <a:prstGeom prst="rect">
            <a:avLst/>
          </a:prstGeom>
          <a:noFill/>
          <a:ln/>
        </p:spPr>
        <p:txBody>
          <a:bodyPr wrap="square" lIns="0" tIns="0" rIns="0" bIns="0" rtlCol="0" anchor="ctr"/>
          <a:lstStyle/>
          <a:p>
            <a:pPr marL="0" indent="0" algn="l">
              <a:buNone/>
            </a:pPr>
            <a:r>
              <a:rPr lang="en-US" sz="3000" b="1">
                <a:solidFill>
                  <a:srgbClr val="FFFFFF"/>
                </a:solidFill>
                <a:ea typeface="Arial Black" pitchFamily="34" charset="-122"/>
                <a:cs typeface="Arial Black" pitchFamily="34" charset="-120"/>
              </a:rPr>
              <a:t>Social Media Strategy</a:t>
            </a:r>
            <a:endParaRPr lang="en-US" sz="3000"/>
          </a:p>
        </p:txBody>
      </p:sp>
      <p:sp>
        <p:nvSpPr>
          <p:cNvPr id="5" name="Text 3"/>
          <p:cNvSpPr/>
          <p:nvPr/>
        </p:nvSpPr>
        <p:spPr>
          <a:xfrm>
            <a:off x="548640" y="640080"/>
            <a:ext cx="11094415" cy="320040"/>
          </a:xfrm>
          <a:prstGeom prst="rect">
            <a:avLst/>
          </a:prstGeom>
          <a:noFill/>
          <a:ln/>
        </p:spPr>
        <p:txBody>
          <a:bodyPr wrap="square" lIns="0" tIns="0" rIns="0" bIns="0" rtlCol="0" anchor="ctr"/>
          <a:lstStyle/>
          <a:p>
            <a:pPr marL="0" indent="0" algn="l">
              <a:buNone/>
            </a:pPr>
            <a:r>
              <a:rPr lang="en-US" sz="1300" i="1">
                <a:solidFill>
                  <a:srgbClr val="F7A81B"/>
                </a:solidFill>
                <a:ea typeface="Arial" pitchFamily="34" charset="-122"/>
                <a:cs typeface="Arial" pitchFamily="34" charset="-120"/>
              </a:rPr>
              <a:t>Posting with purpose, building relationships, not just content</a:t>
            </a:r>
            <a:endParaRPr lang="en-US" sz="1300"/>
          </a:p>
        </p:txBody>
      </p:sp>
      <p:sp>
        <p:nvSpPr>
          <p:cNvPr id="6" name="Shape 4"/>
          <p:cNvSpPr/>
          <p:nvPr/>
        </p:nvSpPr>
        <p:spPr>
          <a:xfrm>
            <a:off x="548640" y="1417320"/>
            <a:ext cx="3675888" cy="2148840"/>
          </a:xfrm>
          <a:prstGeom prst="rect">
            <a:avLst/>
          </a:prstGeom>
          <a:solidFill>
            <a:srgbClr val="FFFFFF"/>
          </a:solidFill>
          <a:ln w="9525">
            <a:solidFill>
              <a:srgbClr val="E5E7EB"/>
            </a:solidFill>
            <a:prstDash val="solid"/>
          </a:ln>
          <a:effectLst>
            <a:outerShdw blurRad="101600" dist="25400" dir="5400000" algn="bl" rotWithShape="0">
              <a:srgbClr val="000000">
                <a:alpha val="10000"/>
              </a:srgbClr>
            </a:outerShdw>
          </a:effectLst>
        </p:spPr>
        <p:txBody>
          <a:bodyPr/>
          <a:lstStyle/>
          <a:p>
            <a:endParaRPr lang="en-AU"/>
          </a:p>
        </p:txBody>
      </p:sp>
      <p:sp>
        <p:nvSpPr>
          <p:cNvPr id="7" name="Shape 5"/>
          <p:cNvSpPr/>
          <p:nvPr/>
        </p:nvSpPr>
        <p:spPr>
          <a:xfrm>
            <a:off x="777240" y="1645920"/>
            <a:ext cx="640080" cy="640080"/>
          </a:xfrm>
          <a:prstGeom prst="ellipse">
            <a:avLst/>
          </a:prstGeom>
          <a:solidFill>
            <a:srgbClr val="17458F"/>
          </a:solidFill>
          <a:ln/>
        </p:spPr>
        <p:txBody>
          <a:bodyPr/>
          <a:lstStyle/>
          <a:p>
            <a:endParaRPr lang="en-AU"/>
          </a:p>
        </p:txBody>
      </p:sp>
      <p:sp>
        <p:nvSpPr>
          <p:cNvPr id="8" name="Text 6"/>
          <p:cNvSpPr/>
          <p:nvPr/>
        </p:nvSpPr>
        <p:spPr>
          <a:xfrm>
            <a:off x="777240" y="1645920"/>
            <a:ext cx="640080" cy="640080"/>
          </a:xfrm>
          <a:prstGeom prst="rect">
            <a:avLst/>
          </a:prstGeom>
          <a:noFill/>
          <a:ln/>
        </p:spPr>
        <p:txBody>
          <a:bodyPr wrap="square" lIns="0" tIns="0" rIns="0" bIns="0" rtlCol="0" anchor="ctr"/>
          <a:lstStyle/>
          <a:p>
            <a:pPr marL="0" indent="0" algn="ctr">
              <a:buNone/>
            </a:pPr>
            <a:r>
              <a:rPr lang="en-US" sz="2200" b="1">
                <a:solidFill>
                  <a:srgbClr val="FFFFFF"/>
                </a:solidFill>
                <a:ea typeface="Arial Black" pitchFamily="34" charset="-122"/>
                <a:cs typeface="Arial Black" pitchFamily="34" charset="-120"/>
              </a:rPr>
              <a:t>1</a:t>
            </a:r>
            <a:endParaRPr lang="en-US" sz="2200"/>
          </a:p>
        </p:txBody>
      </p:sp>
      <p:sp>
        <p:nvSpPr>
          <p:cNvPr id="9" name="Text 7"/>
          <p:cNvSpPr/>
          <p:nvPr/>
        </p:nvSpPr>
        <p:spPr>
          <a:xfrm>
            <a:off x="1554480" y="1618488"/>
            <a:ext cx="2487168" cy="502920"/>
          </a:xfrm>
          <a:prstGeom prst="rect">
            <a:avLst/>
          </a:prstGeom>
          <a:noFill/>
          <a:ln/>
        </p:spPr>
        <p:txBody>
          <a:bodyPr wrap="square" lIns="0" tIns="0" rIns="0" bIns="0" rtlCol="0" anchor="ctr"/>
          <a:lstStyle/>
          <a:p>
            <a:pPr marL="0" indent="0" algn="l">
              <a:buNone/>
            </a:pPr>
            <a:r>
              <a:rPr lang="en-US" sz="1400" b="1">
                <a:solidFill>
                  <a:srgbClr val="17458F"/>
                </a:solidFill>
                <a:ea typeface="Arial Black" pitchFamily="34" charset="-122"/>
                <a:cs typeface="Arial Black" pitchFamily="34" charset="-120"/>
              </a:rPr>
              <a:t>Plan with a Content Calendar</a:t>
            </a:r>
            <a:endParaRPr lang="en-US" sz="1400"/>
          </a:p>
        </p:txBody>
      </p:sp>
      <p:sp>
        <p:nvSpPr>
          <p:cNvPr id="10" name="Text 8"/>
          <p:cNvSpPr/>
          <p:nvPr/>
        </p:nvSpPr>
        <p:spPr>
          <a:xfrm>
            <a:off x="868680" y="2377440"/>
            <a:ext cx="3172968" cy="1051560"/>
          </a:xfrm>
          <a:prstGeom prst="rect">
            <a:avLst/>
          </a:prstGeom>
          <a:noFill/>
          <a:ln/>
        </p:spPr>
        <p:txBody>
          <a:bodyPr wrap="square" lIns="0" tIns="0" rIns="0" bIns="0" rtlCol="0" anchor="t"/>
          <a:lstStyle/>
          <a:p>
            <a:pPr marL="0" indent="0" algn="l">
              <a:buNone/>
            </a:pPr>
            <a:r>
              <a:rPr lang="en-US" sz="1100">
                <a:solidFill>
                  <a:srgbClr val="4B5563"/>
                </a:solidFill>
                <a:ea typeface="Arial" pitchFamily="34" charset="-122"/>
                <a:cs typeface="Arial" pitchFamily="34" charset="-120"/>
              </a:rPr>
              <a:t>Schedule posts in advance so your content practically runs itself.</a:t>
            </a:r>
            <a:endParaRPr lang="en-US" sz="1100"/>
          </a:p>
        </p:txBody>
      </p:sp>
      <p:sp>
        <p:nvSpPr>
          <p:cNvPr id="11" name="Shape 9"/>
          <p:cNvSpPr/>
          <p:nvPr/>
        </p:nvSpPr>
        <p:spPr>
          <a:xfrm>
            <a:off x="4389120" y="1417320"/>
            <a:ext cx="3675888" cy="2148840"/>
          </a:xfrm>
          <a:prstGeom prst="rect">
            <a:avLst/>
          </a:prstGeom>
          <a:solidFill>
            <a:srgbClr val="FFFFFF"/>
          </a:solidFill>
          <a:ln w="9525">
            <a:solidFill>
              <a:srgbClr val="E5E7EB"/>
            </a:solidFill>
            <a:prstDash val="solid"/>
          </a:ln>
          <a:effectLst>
            <a:outerShdw blurRad="101600" dist="25400" dir="5400000" algn="bl" rotWithShape="0">
              <a:srgbClr val="000000">
                <a:alpha val="10000"/>
              </a:srgbClr>
            </a:outerShdw>
          </a:effectLst>
        </p:spPr>
        <p:txBody>
          <a:bodyPr/>
          <a:lstStyle/>
          <a:p>
            <a:endParaRPr lang="en-AU"/>
          </a:p>
        </p:txBody>
      </p:sp>
      <p:sp>
        <p:nvSpPr>
          <p:cNvPr id="12" name="Shape 10"/>
          <p:cNvSpPr/>
          <p:nvPr/>
        </p:nvSpPr>
        <p:spPr>
          <a:xfrm>
            <a:off x="4617720" y="1645920"/>
            <a:ext cx="640080" cy="640080"/>
          </a:xfrm>
          <a:prstGeom prst="ellipse">
            <a:avLst/>
          </a:prstGeom>
          <a:solidFill>
            <a:srgbClr val="005DAA"/>
          </a:solidFill>
          <a:ln/>
        </p:spPr>
        <p:txBody>
          <a:bodyPr/>
          <a:lstStyle/>
          <a:p>
            <a:endParaRPr lang="en-AU"/>
          </a:p>
        </p:txBody>
      </p:sp>
      <p:sp>
        <p:nvSpPr>
          <p:cNvPr id="13" name="Text 11"/>
          <p:cNvSpPr/>
          <p:nvPr/>
        </p:nvSpPr>
        <p:spPr>
          <a:xfrm>
            <a:off x="4617720" y="1645920"/>
            <a:ext cx="640080" cy="640080"/>
          </a:xfrm>
          <a:prstGeom prst="rect">
            <a:avLst/>
          </a:prstGeom>
          <a:noFill/>
          <a:ln/>
        </p:spPr>
        <p:txBody>
          <a:bodyPr wrap="square" lIns="0" tIns="0" rIns="0" bIns="0" rtlCol="0" anchor="ctr"/>
          <a:lstStyle/>
          <a:p>
            <a:pPr marL="0" indent="0" algn="ctr">
              <a:buNone/>
            </a:pPr>
            <a:r>
              <a:rPr lang="en-US" sz="2200" b="1">
                <a:solidFill>
                  <a:srgbClr val="FFFFFF"/>
                </a:solidFill>
                <a:ea typeface="Arial Black" pitchFamily="34" charset="-122"/>
                <a:cs typeface="Arial Black" pitchFamily="34" charset="-120"/>
              </a:rPr>
              <a:t>2</a:t>
            </a:r>
            <a:endParaRPr lang="en-US" sz="2200"/>
          </a:p>
        </p:txBody>
      </p:sp>
      <p:sp>
        <p:nvSpPr>
          <p:cNvPr id="14" name="Text 12"/>
          <p:cNvSpPr/>
          <p:nvPr/>
        </p:nvSpPr>
        <p:spPr>
          <a:xfrm>
            <a:off x="5394960" y="1618488"/>
            <a:ext cx="2487168" cy="502920"/>
          </a:xfrm>
          <a:prstGeom prst="rect">
            <a:avLst/>
          </a:prstGeom>
          <a:noFill/>
          <a:ln/>
        </p:spPr>
        <p:txBody>
          <a:bodyPr wrap="square" lIns="0" tIns="0" rIns="0" bIns="0" rtlCol="0" anchor="ctr"/>
          <a:lstStyle/>
          <a:p>
            <a:pPr marL="0" indent="0" algn="l">
              <a:buNone/>
            </a:pPr>
            <a:r>
              <a:rPr lang="en-US" sz="1400" b="1">
                <a:solidFill>
                  <a:srgbClr val="17458F"/>
                </a:solidFill>
                <a:ea typeface="Arial Black" pitchFamily="34" charset="-122"/>
                <a:cs typeface="Arial Black" pitchFamily="34" charset="-120"/>
              </a:rPr>
              <a:t>Engage Your Followers</a:t>
            </a:r>
            <a:endParaRPr lang="en-US" sz="1400"/>
          </a:p>
        </p:txBody>
      </p:sp>
      <p:sp>
        <p:nvSpPr>
          <p:cNvPr id="15" name="Text 13"/>
          <p:cNvSpPr/>
          <p:nvPr/>
        </p:nvSpPr>
        <p:spPr>
          <a:xfrm>
            <a:off x="4709160" y="2377440"/>
            <a:ext cx="3172968" cy="1051560"/>
          </a:xfrm>
          <a:prstGeom prst="rect">
            <a:avLst/>
          </a:prstGeom>
          <a:noFill/>
          <a:ln/>
        </p:spPr>
        <p:txBody>
          <a:bodyPr wrap="square" lIns="0" tIns="0" rIns="0" bIns="0" rtlCol="0" anchor="t"/>
          <a:lstStyle/>
          <a:p>
            <a:pPr marL="0" indent="0" algn="l">
              <a:buNone/>
            </a:pPr>
            <a:r>
              <a:rPr lang="en-US" sz="1100">
                <a:solidFill>
                  <a:srgbClr val="4B5563"/>
                </a:solidFill>
                <a:ea typeface="Arial" pitchFamily="34" charset="-122"/>
                <a:cs typeface="Arial" pitchFamily="34" charset="-120"/>
              </a:rPr>
              <a:t>Respond to comments and messages promptly. Build relationships through two-way conversation.</a:t>
            </a:r>
            <a:endParaRPr lang="en-US" sz="1100"/>
          </a:p>
        </p:txBody>
      </p:sp>
      <p:sp>
        <p:nvSpPr>
          <p:cNvPr id="16" name="Shape 14"/>
          <p:cNvSpPr/>
          <p:nvPr/>
        </p:nvSpPr>
        <p:spPr>
          <a:xfrm>
            <a:off x="8229600" y="1417320"/>
            <a:ext cx="3675888" cy="2148840"/>
          </a:xfrm>
          <a:prstGeom prst="rect">
            <a:avLst/>
          </a:prstGeom>
          <a:solidFill>
            <a:srgbClr val="FFFFFF"/>
          </a:solidFill>
          <a:ln w="9525">
            <a:solidFill>
              <a:srgbClr val="E5E7EB"/>
            </a:solidFill>
            <a:prstDash val="solid"/>
          </a:ln>
          <a:effectLst>
            <a:outerShdw blurRad="101600" dist="25400" dir="5400000" algn="bl" rotWithShape="0">
              <a:srgbClr val="000000">
                <a:alpha val="10000"/>
              </a:srgbClr>
            </a:outerShdw>
          </a:effectLst>
        </p:spPr>
        <p:txBody>
          <a:bodyPr/>
          <a:lstStyle/>
          <a:p>
            <a:endParaRPr lang="en-AU"/>
          </a:p>
        </p:txBody>
      </p:sp>
      <p:sp>
        <p:nvSpPr>
          <p:cNvPr id="17" name="Shape 15"/>
          <p:cNvSpPr/>
          <p:nvPr/>
        </p:nvSpPr>
        <p:spPr>
          <a:xfrm>
            <a:off x="8458200" y="1645920"/>
            <a:ext cx="640080" cy="640080"/>
          </a:xfrm>
          <a:prstGeom prst="ellipse">
            <a:avLst/>
          </a:prstGeom>
          <a:solidFill>
            <a:srgbClr val="F7A81B"/>
          </a:solidFill>
          <a:ln/>
        </p:spPr>
        <p:txBody>
          <a:bodyPr/>
          <a:lstStyle/>
          <a:p>
            <a:endParaRPr lang="en-AU"/>
          </a:p>
        </p:txBody>
      </p:sp>
      <p:sp>
        <p:nvSpPr>
          <p:cNvPr id="18" name="Text 16"/>
          <p:cNvSpPr/>
          <p:nvPr/>
        </p:nvSpPr>
        <p:spPr>
          <a:xfrm>
            <a:off x="8458200" y="1645920"/>
            <a:ext cx="640080" cy="640080"/>
          </a:xfrm>
          <a:prstGeom prst="rect">
            <a:avLst/>
          </a:prstGeom>
          <a:noFill/>
          <a:ln/>
        </p:spPr>
        <p:txBody>
          <a:bodyPr wrap="square" lIns="0" tIns="0" rIns="0" bIns="0" rtlCol="0" anchor="ctr"/>
          <a:lstStyle/>
          <a:p>
            <a:pPr marL="0" indent="0" algn="ctr">
              <a:buNone/>
            </a:pPr>
            <a:r>
              <a:rPr lang="en-US" sz="2200" b="1">
                <a:solidFill>
                  <a:srgbClr val="FFFFFF"/>
                </a:solidFill>
                <a:ea typeface="Arial Black" pitchFamily="34" charset="-122"/>
                <a:cs typeface="Arial Black" pitchFamily="34" charset="-120"/>
              </a:rPr>
              <a:t>3</a:t>
            </a:r>
            <a:endParaRPr lang="en-US" sz="2200"/>
          </a:p>
        </p:txBody>
      </p:sp>
      <p:sp>
        <p:nvSpPr>
          <p:cNvPr id="19" name="Text 17"/>
          <p:cNvSpPr/>
          <p:nvPr/>
        </p:nvSpPr>
        <p:spPr>
          <a:xfrm>
            <a:off x="9235440" y="1618488"/>
            <a:ext cx="2487168" cy="502920"/>
          </a:xfrm>
          <a:prstGeom prst="rect">
            <a:avLst/>
          </a:prstGeom>
          <a:noFill/>
          <a:ln/>
        </p:spPr>
        <p:txBody>
          <a:bodyPr wrap="square" lIns="0" tIns="0" rIns="0" bIns="0" rtlCol="0" anchor="ctr"/>
          <a:lstStyle/>
          <a:p>
            <a:pPr marL="0" indent="0" algn="l">
              <a:buNone/>
            </a:pPr>
            <a:r>
              <a:rPr lang="en-US" sz="1400" b="1">
                <a:solidFill>
                  <a:srgbClr val="17458F"/>
                </a:solidFill>
                <a:ea typeface="Arial Black" pitchFamily="34" charset="-122"/>
                <a:cs typeface="Arial Black" pitchFamily="34" charset="-120"/>
              </a:rPr>
              <a:t>Visual Appeal</a:t>
            </a:r>
            <a:endParaRPr lang="en-US" sz="1400"/>
          </a:p>
        </p:txBody>
      </p:sp>
      <p:sp>
        <p:nvSpPr>
          <p:cNvPr id="20" name="Text 18"/>
          <p:cNvSpPr/>
          <p:nvPr/>
        </p:nvSpPr>
        <p:spPr>
          <a:xfrm>
            <a:off x="8549640" y="2377440"/>
            <a:ext cx="3172968" cy="1051560"/>
          </a:xfrm>
          <a:prstGeom prst="rect">
            <a:avLst/>
          </a:prstGeom>
          <a:noFill/>
          <a:ln/>
        </p:spPr>
        <p:txBody>
          <a:bodyPr wrap="square" lIns="0" tIns="0" rIns="0" bIns="0" rtlCol="0" anchor="t"/>
          <a:lstStyle/>
          <a:p>
            <a:pPr marL="0" indent="0" algn="l">
              <a:buNone/>
            </a:pPr>
            <a:r>
              <a:rPr lang="en-US" sz="1100">
                <a:solidFill>
                  <a:srgbClr val="4B5563"/>
                </a:solidFill>
                <a:ea typeface="Arial" pitchFamily="34" charset="-122"/>
                <a:cs typeface="Arial" pitchFamily="34" charset="-120"/>
              </a:rPr>
              <a:t>Use high-quality images and videos. Canva helps create graphics aligned with Rotary branding.</a:t>
            </a:r>
            <a:endParaRPr lang="en-US" sz="1100"/>
          </a:p>
        </p:txBody>
      </p:sp>
      <p:sp>
        <p:nvSpPr>
          <p:cNvPr id="21" name="Shape 19"/>
          <p:cNvSpPr/>
          <p:nvPr/>
        </p:nvSpPr>
        <p:spPr>
          <a:xfrm>
            <a:off x="548640" y="3730752"/>
            <a:ext cx="3675888" cy="2148840"/>
          </a:xfrm>
          <a:prstGeom prst="rect">
            <a:avLst/>
          </a:prstGeom>
          <a:solidFill>
            <a:srgbClr val="FFFFFF"/>
          </a:solidFill>
          <a:ln w="9525">
            <a:solidFill>
              <a:srgbClr val="E5E7EB"/>
            </a:solidFill>
            <a:prstDash val="solid"/>
          </a:ln>
          <a:effectLst>
            <a:outerShdw blurRad="101600" dist="25400" dir="5400000" algn="bl" rotWithShape="0">
              <a:srgbClr val="000000">
                <a:alpha val="10000"/>
              </a:srgbClr>
            </a:outerShdw>
          </a:effectLst>
        </p:spPr>
        <p:txBody>
          <a:bodyPr/>
          <a:lstStyle/>
          <a:p>
            <a:endParaRPr lang="en-AU"/>
          </a:p>
        </p:txBody>
      </p:sp>
      <p:sp>
        <p:nvSpPr>
          <p:cNvPr id="22" name="Shape 20"/>
          <p:cNvSpPr/>
          <p:nvPr/>
        </p:nvSpPr>
        <p:spPr>
          <a:xfrm>
            <a:off x="777240" y="3959352"/>
            <a:ext cx="640080" cy="640080"/>
          </a:xfrm>
          <a:prstGeom prst="ellipse">
            <a:avLst/>
          </a:prstGeom>
          <a:solidFill>
            <a:srgbClr val="D41367"/>
          </a:solidFill>
          <a:ln/>
        </p:spPr>
        <p:txBody>
          <a:bodyPr/>
          <a:lstStyle/>
          <a:p>
            <a:endParaRPr lang="en-AU"/>
          </a:p>
        </p:txBody>
      </p:sp>
      <p:sp>
        <p:nvSpPr>
          <p:cNvPr id="23" name="Text 21"/>
          <p:cNvSpPr/>
          <p:nvPr/>
        </p:nvSpPr>
        <p:spPr>
          <a:xfrm>
            <a:off x="777240" y="3959352"/>
            <a:ext cx="640080" cy="640080"/>
          </a:xfrm>
          <a:prstGeom prst="rect">
            <a:avLst/>
          </a:prstGeom>
          <a:noFill/>
          <a:ln/>
        </p:spPr>
        <p:txBody>
          <a:bodyPr wrap="square" lIns="0" tIns="0" rIns="0" bIns="0" rtlCol="0" anchor="ctr"/>
          <a:lstStyle/>
          <a:p>
            <a:pPr marL="0" indent="0" algn="ctr">
              <a:buNone/>
            </a:pPr>
            <a:r>
              <a:rPr lang="en-US" sz="2200" b="1">
                <a:solidFill>
                  <a:srgbClr val="FFFFFF"/>
                </a:solidFill>
                <a:ea typeface="Arial Black" pitchFamily="34" charset="-122"/>
                <a:cs typeface="Arial Black" pitchFamily="34" charset="-120"/>
              </a:rPr>
              <a:t>4</a:t>
            </a:r>
            <a:endParaRPr lang="en-US" sz="2200"/>
          </a:p>
        </p:txBody>
      </p:sp>
      <p:sp>
        <p:nvSpPr>
          <p:cNvPr id="24" name="Text 22"/>
          <p:cNvSpPr/>
          <p:nvPr/>
        </p:nvSpPr>
        <p:spPr>
          <a:xfrm>
            <a:off x="1554480" y="3931920"/>
            <a:ext cx="2487168" cy="502920"/>
          </a:xfrm>
          <a:prstGeom prst="rect">
            <a:avLst/>
          </a:prstGeom>
          <a:noFill/>
          <a:ln/>
        </p:spPr>
        <p:txBody>
          <a:bodyPr wrap="square" lIns="0" tIns="0" rIns="0" bIns="0" rtlCol="0" anchor="ctr"/>
          <a:lstStyle/>
          <a:p>
            <a:pPr marL="0" indent="0" algn="l">
              <a:buNone/>
            </a:pPr>
            <a:r>
              <a:rPr lang="en-US" sz="1400" b="1">
                <a:solidFill>
                  <a:srgbClr val="17458F"/>
                </a:solidFill>
                <a:ea typeface="Arial Black" pitchFamily="34" charset="-122"/>
                <a:cs typeface="Arial Black" pitchFamily="34" charset="-120"/>
              </a:rPr>
              <a:t>Shareable &amp; Authentic Content</a:t>
            </a:r>
            <a:endParaRPr lang="en-US" sz="1400"/>
          </a:p>
        </p:txBody>
      </p:sp>
      <p:sp>
        <p:nvSpPr>
          <p:cNvPr id="25" name="Text 23"/>
          <p:cNvSpPr/>
          <p:nvPr/>
        </p:nvSpPr>
        <p:spPr>
          <a:xfrm>
            <a:off x="868680" y="4690872"/>
            <a:ext cx="3172968" cy="1051560"/>
          </a:xfrm>
          <a:prstGeom prst="rect">
            <a:avLst/>
          </a:prstGeom>
          <a:noFill/>
          <a:ln/>
        </p:spPr>
        <p:txBody>
          <a:bodyPr wrap="square" lIns="0" tIns="0" rIns="0" bIns="0" rtlCol="0" anchor="t"/>
          <a:lstStyle/>
          <a:p>
            <a:pPr marL="0" indent="0" algn="l">
              <a:buNone/>
            </a:pPr>
            <a:r>
              <a:rPr lang="en-US" sz="1100">
                <a:solidFill>
                  <a:srgbClr val="4B5563"/>
                </a:solidFill>
                <a:ea typeface="Arial" pitchFamily="34" charset="-122"/>
                <a:cs typeface="Arial" pitchFamily="34" charset="-120"/>
              </a:rPr>
              <a:t>Mix project updates with fun, lighthearted content. Showcase members' personalities.</a:t>
            </a:r>
            <a:endParaRPr lang="en-US" sz="1100"/>
          </a:p>
        </p:txBody>
      </p:sp>
      <p:sp>
        <p:nvSpPr>
          <p:cNvPr id="26" name="Shape 24"/>
          <p:cNvSpPr/>
          <p:nvPr/>
        </p:nvSpPr>
        <p:spPr>
          <a:xfrm>
            <a:off x="4389120" y="3730752"/>
            <a:ext cx="3675888" cy="2148840"/>
          </a:xfrm>
          <a:prstGeom prst="rect">
            <a:avLst/>
          </a:prstGeom>
          <a:solidFill>
            <a:srgbClr val="FFFFFF"/>
          </a:solidFill>
          <a:ln w="9525">
            <a:solidFill>
              <a:srgbClr val="E5E7EB"/>
            </a:solidFill>
            <a:prstDash val="solid"/>
          </a:ln>
          <a:effectLst>
            <a:outerShdw blurRad="101600" dist="25400" dir="5400000" algn="bl" rotWithShape="0">
              <a:srgbClr val="000000">
                <a:alpha val="10000"/>
              </a:srgbClr>
            </a:outerShdw>
          </a:effectLst>
        </p:spPr>
        <p:txBody>
          <a:bodyPr/>
          <a:lstStyle/>
          <a:p>
            <a:endParaRPr lang="en-AU"/>
          </a:p>
        </p:txBody>
      </p:sp>
      <p:sp>
        <p:nvSpPr>
          <p:cNvPr id="27" name="Shape 25"/>
          <p:cNvSpPr/>
          <p:nvPr/>
        </p:nvSpPr>
        <p:spPr>
          <a:xfrm>
            <a:off x="4617720" y="3959352"/>
            <a:ext cx="640080" cy="640080"/>
          </a:xfrm>
          <a:prstGeom prst="ellipse">
            <a:avLst/>
          </a:prstGeom>
          <a:solidFill>
            <a:srgbClr val="17458F"/>
          </a:solidFill>
          <a:ln/>
        </p:spPr>
        <p:txBody>
          <a:bodyPr/>
          <a:lstStyle/>
          <a:p>
            <a:endParaRPr lang="en-AU"/>
          </a:p>
        </p:txBody>
      </p:sp>
      <p:sp>
        <p:nvSpPr>
          <p:cNvPr id="28" name="Text 26"/>
          <p:cNvSpPr/>
          <p:nvPr/>
        </p:nvSpPr>
        <p:spPr>
          <a:xfrm>
            <a:off x="4617720" y="3959352"/>
            <a:ext cx="640080" cy="640080"/>
          </a:xfrm>
          <a:prstGeom prst="rect">
            <a:avLst/>
          </a:prstGeom>
          <a:noFill/>
          <a:ln/>
        </p:spPr>
        <p:txBody>
          <a:bodyPr wrap="square" lIns="0" tIns="0" rIns="0" bIns="0" rtlCol="0" anchor="ctr"/>
          <a:lstStyle/>
          <a:p>
            <a:pPr marL="0" indent="0" algn="ctr">
              <a:buNone/>
            </a:pPr>
            <a:r>
              <a:rPr lang="en-US" sz="2200" b="1">
                <a:solidFill>
                  <a:srgbClr val="FFFFFF"/>
                </a:solidFill>
                <a:ea typeface="Arial Black" pitchFamily="34" charset="-122"/>
                <a:cs typeface="Arial Black" pitchFamily="34" charset="-120"/>
              </a:rPr>
              <a:t>5</a:t>
            </a:r>
            <a:endParaRPr lang="en-US" sz="2200"/>
          </a:p>
        </p:txBody>
      </p:sp>
      <p:sp>
        <p:nvSpPr>
          <p:cNvPr id="29" name="Text 27"/>
          <p:cNvSpPr/>
          <p:nvPr/>
        </p:nvSpPr>
        <p:spPr>
          <a:xfrm>
            <a:off x="5394960" y="3931920"/>
            <a:ext cx="2487168" cy="502920"/>
          </a:xfrm>
          <a:prstGeom prst="rect">
            <a:avLst/>
          </a:prstGeom>
          <a:noFill/>
          <a:ln/>
        </p:spPr>
        <p:txBody>
          <a:bodyPr wrap="square" lIns="0" tIns="0" rIns="0" bIns="0" rtlCol="0" anchor="ctr"/>
          <a:lstStyle/>
          <a:p>
            <a:pPr marL="0" indent="0" algn="l">
              <a:buNone/>
            </a:pPr>
            <a:r>
              <a:rPr lang="en-US" sz="1400" b="1">
                <a:solidFill>
                  <a:srgbClr val="17458F"/>
                </a:solidFill>
                <a:ea typeface="Arial Black" pitchFamily="34" charset="-122"/>
                <a:cs typeface="Arial Black" pitchFamily="34" charset="-120"/>
              </a:rPr>
              <a:t>Promote Your Presence</a:t>
            </a:r>
            <a:endParaRPr lang="en-US" sz="1400"/>
          </a:p>
        </p:txBody>
      </p:sp>
      <p:sp>
        <p:nvSpPr>
          <p:cNvPr id="30" name="Text 28"/>
          <p:cNvSpPr/>
          <p:nvPr/>
        </p:nvSpPr>
        <p:spPr>
          <a:xfrm>
            <a:off x="4709160" y="4690872"/>
            <a:ext cx="3172968" cy="1051560"/>
          </a:xfrm>
          <a:prstGeom prst="rect">
            <a:avLst/>
          </a:prstGeom>
          <a:noFill/>
          <a:ln/>
        </p:spPr>
        <p:txBody>
          <a:bodyPr wrap="square" lIns="0" tIns="0" rIns="0" bIns="0" rtlCol="0" anchor="t"/>
          <a:lstStyle/>
          <a:p>
            <a:pPr marL="0" indent="0" algn="l">
              <a:buNone/>
            </a:pPr>
            <a:r>
              <a:rPr lang="en-US" sz="1100">
                <a:solidFill>
                  <a:srgbClr val="4B5563"/>
                </a:solidFill>
                <a:ea typeface="Arial" pitchFamily="34" charset="-122"/>
                <a:cs typeface="Arial" pitchFamily="34" charset="-120"/>
              </a:rPr>
              <a:t>Link your social accounts on your website. Use tools like Linktree. Encourage members to share.</a:t>
            </a:r>
            <a:endParaRPr lang="en-US" sz="1100"/>
          </a:p>
        </p:txBody>
      </p:sp>
      <p:sp>
        <p:nvSpPr>
          <p:cNvPr id="31" name="Shape 29"/>
          <p:cNvSpPr/>
          <p:nvPr/>
        </p:nvSpPr>
        <p:spPr>
          <a:xfrm>
            <a:off x="8229600" y="3730752"/>
            <a:ext cx="3675888" cy="2148840"/>
          </a:xfrm>
          <a:prstGeom prst="rect">
            <a:avLst/>
          </a:prstGeom>
          <a:solidFill>
            <a:srgbClr val="FFFFFF"/>
          </a:solidFill>
          <a:ln w="9525">
            <a:solidFill>
              <a:srgbClr val="E5E7EB"/>
            </a:solidFill>
            <a:prstDash val="solid"/>
          </a:ln>
          <a:effectLst>
            <a:outerShdw blurRad="101600" dist="25400" dir="5400000" algn="bl" rotWithShape="0">
              <a:srgbClr val="000000">
                <a:alpha val="10000"/>
              </a:srgbClr>
            </a:outerShdw>
          </a:effectLst>
        </p:spPr>
        <p:txBody>
          <a:bodyPr/>
          <a:lstStyle/>
          <a:p>
            <a:endParaRPr lang="en-AU"/>
          </a:p>
        </p:txBody>
      </p:sp>
      <p:sp>
        <p:nvSpPr>
          <p:cNvPr id="32" name="Shape 30"/>
          <p:cNvSpPr/>
          <p:nvPr/>
        </p:nvSpPr>
        <p:spPr>
          <a:xfrm>
            <a:off x="8458200" y="3959352"/>
            <a:ext cx="640080" cy="640080"/>
          </a:xfrm>
          <a:prstGeom prst="ellipse">
            <a:avLst/>
          </a:prstGeom>
          <a:solidFill>
            <a:srgbClr val="005DAA"/>
          </a:solidFill>
          <a:ln/>
        </p:spPr>
        <p:txBody>
          <a:bodyPr/>
          <a:lstStyle/>
          <a:p>
            <a:endParaRPr lang="en-AU"/>
          </a:p>
        </p:txBody>
      </p:sp>
      <p:sp>
        <p:nvSpPr>
          <p:cNvPr id="33" name="Text 31"/>
          <p:cNvSpPr/>
          <p:nvPr/>
        </p:nvSpPr>
        <p:spPr>
          <a:xfrm>
            <a:off x="8458200" y="3959352"/>
            <a:ext cx="640080" cy="640080"/>
          </a:xfrm>
          <a:prstGeom prst="rect">
            <a:avLst/>
          </a:prstGeom>
          <a:noFill/>
          <a:ln/>
        </p:spPr>
        <p:txBody>
          <a:bodyPr wrap="square" lIns="0" tIns="0" rIns="0" bIns="0" rtlCol="0" anchor="ctr"/>
          <a:lstStyle/>
          <a:p>
            <a:pPr marL="0" indent="0" algn="ctr">
              <a:buNone/>
            </a:pPr>
            <a:r>
              <a:rPr lang="en-US" sz="2200" b="1">
                <a:solidFill>
                  <a:srgbClr val="FFFFFF"/>
                </a:solidFill>
                <a:ea typeface="Arial Black" pitchFamily="34" charset="-122"/>
                <a:cs typeface="Arial Black" pitchFamily="34" charset="-120"/>
              </a:rPr>
              <a:t>6</a:t>
            </a:r>
            <a:endParaRPr lang="en-US" sz="2200"/>
          </a:p>
        </p:txBody>
      </p:sp>
      <p:sp>
        <p:nvSpPr>
          <p:cNvPr id="34" name="Text 32"/>
          <p:cNvSpPr/>
          <p:nvPr/>
        </p:nvSpPr>
        <p:spPr>
          <a:xfrm>
            <a:off x="9235440" y="3931920"/>
            <a:ext cx="2487168" cy="502920"/>
          </a:xfrm>
          <a:prstGeom prst="rect">
            <a:avLst/>
          </a:prstGeom>
          <a:noFill/>
          <a:ln/>
        </p:spPr>
        <p:txBody>
          <a:bodyPr wrap="square" lIns="0" tIns="0" rIns="0" bIns="0" rtlCol="0" anchor="ctr"/>
          <a:lstStyle/>
          <a:p>
            <a:pPr marL="0" indent="0" algn="l">
              <a:buNone/>
            </a:pPr>
            <a:r>
              <a:rPr lang="en-US" sz="1400" b="1">
                <a:solidFill>
                  <a:srgbClr val="17458F"/>
                </a:solidFill>
                <a:ea typeface="Arial Black" pitchFamily="34" charset="-122"/>
                <a:cs typeface="Arial Black" pitchFamily="34" charset="-120"/>
              </a:rPr>
              <a:t>Respond to DMs</a:t>
            </a:r>
            <a:endParaRPr lang="en-US" sz="1400"/>
          </a:p>
        </p:txBody>
      </p:sp>
      <p:sp>
        <p:nvSpPr>
          <p:cNvPr id="35" name="Text 33"/>
          <p:cNvSpPr/>
          <p:nvPr/>
        </p:nvSpPr>
        <p:spPr>
          <a:xfrm>
            <a:off x="8549640" y="4690872"/>
            <a:ext cx="3172968" cy="1051560"/>
          </a:xfrm>
          <a:prstGeom prst="rect">
            <a:avLst/>
          </a:prstGeom>
          <a:noFill/>
          <a:ln/>
        </p:spPr>
        <p:txBody>
          <a:bodyPr wrap="square" lIns="0" tIns="0" rIns="0" bIns="0" rtlCol="0" anchor="t"/>
          <a:lstStyle/>
          <a:p>
            <a:pPr marL="0" indent="0" algn="l">
              <a:buNone/>
            </a:pPr>
            <a:r>
              <a:rPr lang="en-US" sz="1100">
                <a:solidFill>
                  <a:srgbClr val="4B5563"/>
                </a:solidFill>
                <a:ea typeface="Arial" pitchFamily="34" charset="-122"/>
                <a:cs typeface="Arial" pitchFamily="34" charset="-120"/>
              </a:rPr>
              <a:t>Responding to prospective members' DMs could be the difference between gaining or losing a Rotarian.</a:t>
            </a:r>
            <a:endParaRPr lang="en-US" sz="1100"/>
          </a:p>
        </p:txBody>
      </p:sp>
      <p:sp>
        <p:nvSpPr>
          <p:cNvPr id="36" name="Shape 34"/>
          <p:cNvSpPr/>
          <p:nvPr/>
        </p:nvSpPr>
        <p:spPr>
          <a:xfrm>
            <a:off x="457200" y="6473952"/>
            <a:ext cx="11277295" cy="13716"/>
          </a:xfrm>
          <a:prstGeom prst="rect">
            <a:avLst/>
          </a:prstGeom>
          <a:solidFill>
            <a:srgbClr val="E5E7EB"/>
          </a:solidFill>
          <a:ln/>
        </p:spPr>
        <p:txBody>
          <a:bodyPr/>
          <a:lstStyle/>
          <a:p>
            <a:endParaRPr lang="en-AU"/>
          </a:p>
        </p:txBody>
      </p:sp>
      <p:sp>
        <p:nvSpPr>
          <p:cNvPr id="37" name="Text 35"/>
          <p:cNvSpPr/>
          <p:nvPr/>
        </p:nvSpPr>
        <p:spPr>
          <a:xfrm>
            <a:off x="502920" y="6528816"/>
            <a:ext cx="9601200" cy="256032"/>
          </a:xfrm>
          <a:prstGeom prst="rect">
            <a:avLst/>
          </a:prstGeom>
          <a:noFill/>
          <a:ln/>
        </p:spPr>
        <p:txBody>
          <a:bodyPr wrap="square" lIns="0" tIns="0" rIns="0" bIns="0" rtlCol="0" anchor="ctr"/>
          <a:lstStyle/>
          <a:p>
            <a:pPr marL="0" indent="0" algn="l">
              <a:buNone/>
            </a:pPr>
            <a:r>
              <a:rPr lang="en-US" sz="900">
                <a:solidFill>
                  <a:srgbClr val="6B7280"/>
                </a:solidFill>
                <a:ea typeface="Arial" pitchFamily="34" charset="-122"/>
                <a:cs typeface="Arial" pitchFamily="34" charset="-120"/>
              </a:rPr>
              <a:t>District 9660 Public Image Committee   |   Training Webinar   |   Sunday 19 April 2026</a:t>
            </a:r>
            <a:endParaRPr lang="en-US" sz="900"/>
          </a:p>
        </p:txBody>
      </p:sp>
      <p:pic>
        <p:nvPicPr>
          <p:cNvPr id="39" name="Image 0" descr="preencoded.png">
            <a:extLst>
              <a:ext uri="{FF2B5EF4-FFF2-40B4-BE49-F238E27FC236}">
                <a16:creationId xmlns:a16="http://schemas.microsoft.com/office/drawing/2014/main" id="{E931B083-7143-0392-83D8-5298B9AD29DC}"/>
              </a:ext>
            </a:extLst>
          </p:cNvPr>
          <p:cNvPicPr>
            <a:picLocks noChangeAspect="1"/>
          </p:cNvPicPr>
          <p:nvPr/>
        </p:nvPicPr>
        <p:blipFill>
          <a:blip r:embed="rId3"/>
          <a:stretch>
            <a:fillRect/>
          </a:stretch>
        </p:blipFill>
        <p:spPr>
          <a:xfrm>
            <a:off x="11329233" y="73152"/>
            <a:ext cx="757855" cy="29260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05840"/>
          </a:xfrm>
          <a:prstGeom prst="rect">
            <a:avLst/>
          </a:prstGeom>
          <a:solidFill>
            <a:srgbClr val="17458F"/>
          </a:solidFill>
          <a:ln/>
        </p:spPr>
        <p:txBody>
          <a:bodyPr/>
          <a:lstStyle/>
          <a:p>
            <a:endParaRPr lang="en-AU"/>
          </a:p>
        </p:txBody>
      </p:sp>
      <p:sp>
        <p:nvSpPr>
          <p:cNvPr id="3" name="Shape 1"/>
          <p:cNvSpPr/>
          <p:nvPr/>
        </p:nvSpPr>
        <p:spPr>
          <a:xfrm>
            <a:off x="0" y="1005840"/>
            <a:ext cx="12191695" cy="73152"/>
          </a:xfrm>
          <a:prstGeom prst="rect">
            <a:avLst/>
          </a:prstGeom>
          <a:solidFill>
            <a:srgbClr val="F7A81B"/>
          </a:solidFill>
          <a:ln/>
        </p:spPr>
        <p:txBody>
          <a:bodyPr/>
          <a:lstStyle/>
          <a:p>
            <a:endParaRPr lang="en-AU"/>
          </a:p>
        </p:txBody>
      </p:sp>
      <p:sp>
        <p:nvSpPr>
          <p:cNvPr id="4" name="Text 2"/>
          <p:cNvSpPr/>
          <p:nvPr/>
        </p:nvSpPr>
        <p:spPr>
          <a:xfrm>
            <a:off x="548640" y="91440"/>
            <a:ext cx="11094415" cy="548640"/>
          </a:xfrm>
          <a:prstGeom prst="rect">
            <a:avLst/>
          </a:prstGeom>
          <a:noFill/>
          <a:ln/>
        </p:spPr>
        <p:txBody>
          <a:bodyPr wrap="square" lIns="0" tIns="0" rIns="0" bIns="0" rtlCol="0" anchor="ctr"/>
          <a:lstStyle/>
          <a:p>
            <a:pPr marL="0" indent="0" algn="l">
              <a:buNone/>
            </a:pPr>
            <a:r>
              <a:rPr lang="en-US" sz="3000" b="1">
                <a:solidFill>
                  <a:srgbClr val="FFFFFF"/>
                </a:solidFill>
                <a:ea typeface="Arial Black" pitchFamily="34" charset="-122"/>
                <a:cs typeface="Arial Black" pitchFamily="34" charset="-120"/>
              </a:rPr>
              <a:t>Social Media Calendar</a:t>
            </a:r>
            <a:endParaRPr lang="en-US" sz="3000"/>
          </a:p>
        </p:txBody>
      </p:sp>
      <p:sp>
        <p:nvSpPr>
          <p:cNvPr id="5" name="Text 3"/>
          <p:cNvSpPr/>
          <p:nvPr/>
        </p:nvSpPr>
        <p:spPr>
          <a:xfrm>
            <a:off x="548640" y="640080"/>
            <a:ext cx="11094415" cy="320040"/>
          </a:xfrm>
          <a:prstGeom prst="rect">
            <a:avLst/>
          </a:prstGeom>
          <a:noFill/>
          <a:ln/>
        </p:spPr>
        <p:txBody>
          <a:bodyPr wrap="square" lIns="0" tIns="0" rIns="0" bIns="0" rtlCol="0" anchor="ctr"/>
          <a:lstStyle/>
          <a:p>
            <a:pPr marL="0" indent="0" algn="l">
              <a:buNone/>
            </a:pPr>
            <a:r>
              <a:rPr lang="en-US" sz="1300" i="1">
                <a:solidFill>
                  <a:srgbClr val="F7A81B"/>
                </a:solidFill>
                <a:ea typeface="Arial" pitchFamily="34" charset="-122"/>
                <a:cs typeface="Arial" pitchFamily="34" charset="-120"/>
              </a:rPr>
              <a:t>Plan your content so it practically runs itself</a:t>
            </a:r>
            <a:endParaRPr lang="en-US" sz="1300"/>
          </a:p>
        </p:txBody>
      </p:sp>
      <p:sp>
        <p:nvSpPr>
          <p:cNvPr id="6" name="Shape 4"/>
          <p:cNvSpPr/>
          <p:nvPr/>
        </p:nvSpPr>
        <p:spPr>
          <a:xfrm>
            <a:off x="303475" y="1442466"/>
            <a:ext cx="1874520" cy="548640"/>
          </a:xfrm>
          <a:prstGeom prst="rect">
            <a:avLst/>
          </a:prstGeom>
          <a:solidFill>
            <a:srgbClr val="17458F"/>
          </a:solidFill>
          <a:ln/>
        </p:spPr>
        <p:txBody>
          <a:bodyPr/>
          <a:lstStyle/>
          <a:p>
            <a:endParaRPr lang="en-AU"/>
          </a:p>
        </p:txBody>
      </p:sp>
      <p:sp>
        <p:nvSpPr>
          <p:cNvPr id="7" name="Text 5"/>
          <p:cNvSpPr/>
          <p:nvPr/>
        </p:nvSpPr>
        <p:spPr>
          <a:xfrm>
            <a:off x="303475" y="1442466"/>
            <a:ext cx="1874520" cy="548640"/>
          </a:xfrm>
          <a:prstGeom prst="rect">
            <a:avLst/>
          </a:prstGeom>
          <a:noFill/>
          <a:ln/>
        </p:spPr>
        <p:txBody>
          <a:bodyPr wrap="square" lIns="0" tIns="0" rIns="0" bIns="0" rtlCol="0" anchor="ctr"/>
          <a:lstStyle/>
          <a:p>
            <a:pPr marL="0" indent="0" algn="ctr">
              <a:buNone/>
            </a:pPr>
            <a:r>
              <a:rPr lang="en-US" sz="1300" b="1">
                <a:solidFill>
                  <a:srgbClr val="FFFFFF"/>
                </a:solidFill>
                <a:ea typeface="Arial Black" pitchFamily="34" charset="-122"/>
                <a:cs typeface="Arial Black" pitchFamily="34" charset="-120"/>
              </a:rPr>
              <a:t>Monday</a:t>
            </a:r>
            <a:endParaRPr lang="en-US" sz="1300"/>
          </a:p>
        </p:txBody>
      </p:sp>
      <p:sp>
        <p:nvSpPr>
          <p:cNvPr id="8" name="Shape 6"/>
          <p:cNvSpPr/>
          <p:nvPr/>
        </p:nvSpPr>
        <p:spPr>
          <a:xfrm>
            <a:off x="303475" y="1991106"/>
            <a:ext cx="1874520" cy="1645920"/>
          </a:xfrm>
          <a:prstGeom prst="rect">
            <a:avLst/>
          </a:prstGeom>
          <a:solidFill>
            <a:srgbClr val="FAFAFA"/>
          </a:solidFill>
          <a:ln w="6350">
            <a:solidFill>
              <a:srgbClr val="E5E7EB"/>
            </a:solidFill>
            <a:prstDash val="solid"/>
          </a:ln>
        </p:spPr>
        <p:txBody>
          <a:bodyPr/>
          <a:lstStyle/>
          <a:p>
            <a:endParaRPr lang="en-AU"/>
          </a:p>
        </p:txBody>
      </p:sp>
      <p:sp>
        <p:nvSpPr>
          <p:cNvPr id="9" name="Text 7"/>
          <p:cNvSpPr/>
          <p:nvPr/>
        </p:nvSpPr>
        <p:spPr>
          <a:xfrm>
            <a:off x="440635" y="2082546"/>
            <a:ext cx="1600200" cy="1463040"/>
          </a:xfrm>
          <a:prstGeom prst="rect">
            <a:avLst/>
          </a:prstGeom>
          <a:noFill/>
          <a:ln/>
        </p:spPr>
        <p:txBody>
          <a:bodyPr wrap="square" lIns="0" tIns="0" rIns="0" bIns="0" rtlCol="0" anchor="ctr"/>
          <a:lstStyle/>
          <a:p>
            <a:pPr marL="0" indent="0" algn="ctr">
              <a:buNone/>
            </a:pPr>
            <a:r>
              <a:rPr lang="en-US" sz="1100">
                <a:solidFill>
                  <a:srgbClr val="1F2937"/>
                </a:solidFill>
                <a:ea typeface="Arial" pitchFamily="34" charset="-122"/>
                <a:cs typeface="Arial" pitchFamily="34" charset="-120"/>
              </a:rPr>
              <a:t>Member spotlight or behind-the-scenes</a:t>
            </a:r>
            <a:endParaRPr lang="en-US" sz="1100"/>
          </a:p>
        </p:txBody>
      </p:sp>
      <p:sp>
        <p:nvSpPr>
          <p:cNvPr id="10" name="Shape 8"/>
          <p:cNvSpPr/>
          <p:nvPr/>
        </p:nvSpPr>
        <p:spPr>
          <a:xfrm>
            <a:off x="2251147" y="1442466"/>
            <a:ext cx="1874520" cy="548640"/>
          </a:xfrm>
          <a:prstGeom prst="rect">
            <a:avLst/>
          </a:prstGeom>
          <a:solidFill>
            <a:srgbClr val="005DAA"/>
          </a:solidFill>
          <a:ln/>
        </p:spPr>
        <p:txBody>
          <a:bodyPr/>
          <a:lstStyle/>
          <a:p>
            <a:endParaRPr lang="en-AU"/>
          </a:p>
        </p:txBody>
      </p:sp>
      <p:sp>
        <p:nvSpPr>
          <p:cNvPr id="11" name="Text 9"/>
          <p:cNvSpPr/>
          <p:nvPr/>
        </p:nvSpPr>
        <p:spPr>
          <a:xfrm>
            <a:off x="2251147" y="1442466"/>
            <a:ext cx="1874520" cy="548640"/>
          </a:xfrm>
          <a:prstGeom prst="rect">
            <a:avLst/>
          </a:prstGeom>
          <a:noFill/>
          <a:ln/>
        </p:spPr>
        <p:txBody>
          <a:bodyPr wrap="square" lIns="0" tIns="0" rIns="0" bIns="0" rtlCol="0" anchor="ctr"/>
          <a:lstStyle/>
          <a:p>
            <a:pPr marL="0" indent="0" algn="ctr">
              <a:buNone/>
            </a:pPr>
            <a:r>
              <a:rPr lang="en-US" sz="1300" b="1">
                <a:solidFill>
                  <a:srgbClr val="FFFFFF"/>
                </a:solidFill>
                <a:ea typeface="Arial Black" pitchFamily="34" charset="-122"/>
                <a:cs typeface="Arial Black" pitchFamily="34" charset="-120"/>
              </a:rPr>
              <a:t>Tuesday</a:t>
            </a:r>
            <a:endParaRPr lang="en-US" sz="1300"/>
          </a:p>
        </p:txBody>
      </p:sp>
      <p:sp>
        <p:nvSpPr>
          <p:cNvPr id="12" name="Shape 10"/>
          <p:cNvSpPr/>
          <p:nvPr/>
        </p:nvSpPr>
        <p:spPr>
          <a:xfrm>
            <a:off x="2251147" y="1991106"/>
            <a:ext cx="1874520" cy="1645920"/>
          </a:xfrm>
          <a:prstGeom prst="rect">
            <a:avLst/>
          </a:prstGeom>
          <a:solidFill>
            <a:srgbClr val="FAFAFA"/>
          </a:solidFill>
          <a:ln w="6350">
            <a:solidFill>
              <a:srgbClr val="E5E7EB"/>
            </a:solidFill>
            <a:prstDash val="solid"/>
          </a:ln>
        </p:spPr>
        <p:txBody>
          <a:bodyPr/>
          <a:lstStyle/>
          <a:p>
            <a:endParaRPr lang="en-AU"/>
          </a:p>
        </p:txBody>
      </p:sp>
      <p:sp>
        <p:nvSpPr>
          <p:cNvPr id="13" name="Text 11"/>
          <p:cNvSpPr/>
          <p:nvPr/>
        </p:nvSpPr>
        <p:spPr>
          <a:xfrm>
            <a:off x="2388307" y="2082546"/>
            <a:ext cx="1600200" cy="1463040"/>
          </a:xfrm>
          <a:prstGeom prst="rect">
            <a:avLst/>
          </a:prstGeom>
          <a:noFill/>
          <a:ln/>
        </p:spPr>
        <p:txBody>
          <a:bodyPr wrap="square" lIns="0" tIns="0" rIns="0" bIns="0" rtlCol="0" anchor="ctr"/>
          <a:lstStyle/>
          <a:p>
            <a:pPr marL="0" indent="0" algn="ctr">
              <a:buNone/>
            </a:pPr>
            <a:r>
              <a:rPr lang="en-US" sz="1100">
                <a:solidFill>
                  <a:srgbClr val="1F2937"/>
                </a:solidFill>
                <a:ea typeface="Arial" pitchFamily="34" charset="-122"/>
                <a:cs typeface="Arial" pitchFamily="34" charset="-120"/>
              </a:rPr>
              <a:t>Project update or service story</a:t>
            </a:r>
            <a:endParaRPr lang="en-US" sz="1100"/>
          </a:p>
        </p:txBody>
      </p:sp>
      <p:sp>
        <p:nvSpPr>
          <p:cNvPr id="14" name="Shape 12"/>
          <p:cNvSpPr/>
          <p:nvPr/>
        </p:nvSpPr>
        <p:spPr>
          <a:xfrm>
            <a:off x="4198819" y="1442466"/>
            <a:ext cx="1874520" cy="548640"/>
          </a:xfrm>
          <a:prstGeom prst="rect">
            <a:avLst/>
          </a:prstGeom>
          <a:solidFill>
            <a:srgbClr val="F7A81B"/>
          </a:solidFill>
          <a:ln/>
        </p:spPr>
        <p:txBody>
          <a:bodyPr/>
          <a:lstStyle/>
          <a:p>
            <a:endParaRPr lang="en-AU"/>
          </a:p>
        </p:txBody>
      </p:sp>
      <p:sp>
        <p:nvSpPr>
          <p:cNvPr id="15" name="Text 13"/>
          <p:cNvSpPr/>
          <p:nvPr/>
        </p:nvSpPr>
        <p:spPr>
          <a:xfrm>
            <a:off x="4198819" y="1442466"/>
            <a:ext cx="1874520" cy="548640"/>
          </a:xfrm>
          <a:prstGeom prst="rect">
            <a:avLst/>
          </a:prstGeom>
          <a:noFill/>
          <a:ln/>
        </p:spPr>
        <p:txBody>
          <a:bodyPr wrap="square" lIns="0" tIns="0" rIns="0" bIns="0" rtlCol="0" anchor="ctr"/>
          <a:lstStyle/>
          <a:p>
            <a:pPr marL="0" indent="0" algn="ctr">
              <a:buNone/>
            </a:pPr>
            <a:r>
              <a:rPr lang="en-US" sz="1300" b="1">
                <a:solidFill>
                  <a:srgbClr val="FFFFFF"/>
                </a:solidFill>
                <a:ea typeface="Arial Black" pitchFamily="34" charset="-122"/>
                <a:cs typeface="Arial Black" pitchFamily="34" charset="-120"/>
              </a:rPr>
              <a:t>Wednesday</a:t>
            </a:r>
            <a:endParaRPr lang="en-US" sz="1300"/>
          </a:p>
        </p:txBody>
      </p:sp>
      <p:sp>
        <p:nvSpPr>
          <p:cNvPr id="16" name="Shape 14"/>
          <p:cNvSpPr/>
          <p:nvPr/>
        </p:nvSpPr>
        <p:spPr>
          <a:xfrm>
            <a:off x="4198819" y="1991106"/>
            <a:ext cx="1874520" cy="1645920"/>
          </a:xfrm>
          <a:prstGeom prst="rect">
            <a:avLst/>
          </a:prstGeom>
          <a:solidFill>
            <a:srgbClr val="FAFAFA"/>
          </a:solidFill>
          <a:ln w="6350">
            <a:solidFill>
              <a:srgbClr val="E5E7EB"/>
            </a:solidFill>
            <a:prstDash val="solid"/>
          </a:ln>
        </p:spPr>
        <p:txBody>
          <a:bodyPr/>
          <a:lstStyle/>
          <a:p>
            <a:endParaRPr lang="en-AU"/>
          </a:p>
        </p:txBody>
      </p:sp>
      <p:sp>
        <p:nvSpPr>
          <p:cNvPr id="17" name="Text 15"/>
          <p:cNvSpPr/>
          <p:nvPr/>
        </p:nvSpPr>
        <p:spPr>
          <a:xfrm>
            <a:off x="4335979" y="2082546"/>
            <a:ext cx="1600200" cy="1463040"/>
          </a:xfrm>
          <a:prstGeom prst="rect">
            <a:avLst/>
          </a:prstGeom>
          <a:noFill/>
          <a:ln/>
        </p:spPr>
        <p:txBody>
          <a:bodyPr wrap="square" lIns="0" tIns="0" rIns="0" bIns="0" rtlCol="0" anchor="ctr"/>
          <a:lstStyle/>
          <a:p>
            <a:pPr marL="0" indent="0" algn="ctr">
              <a:buNone/>
            </a:pPr>
            <a:r>
              <a:rPr lang="en-US" sz="1100">
                <a:solidFill>
                  <a:srgbClr val="1F2937"/>
                </a:solidFill>
                <a:ea typeface="Arial" pitchFamily="34" charset="-122"/>
                <a:cs typeface="Arial" pitchFamily="34" charset="-120"/>
              </a:rPr>
              <a:t>Repost from partner NGO or Rotary International</a:t>
            </a:r>
            <a:endParaRPr lang="en-US" sz="1100"/>
          </a:p>
        </p:txBody>
      </p:sp>
      <p:sp>
        <p:nvSpPr>
          <p:cNvPr id="18" name="Shape 16"/>
          <p:cNvSpPr/>
          <p:nvPr/>
        </p:nvSpPr>
        <p:spPr>
          <a:xfrm>
            <a:off x="6146491" y="1442466"/>
            <a:ext cx="1874520" cy="548640"/>
          </a:xfrm>
          <a:prstGeom prst="rect">
            <a:avLst/>
          </a:prstGeom>
          <a:solidFill>
            <a:srgbClr val="D41367"/>
          </a:solidFill>
          <a:ln/>
        </p:spPr>
        <p:txBody>
          <a:bodyPr/>
          <a:lstStyle/>
          <a:p>
            <a:endParaRPr lang="en-AU"/>
          </a:p>
        </p:txBody>
      </p:sp>
      <p:sp>
        <p:nvSpPr>
          <p:cNvPr id="19" name="Text 17"/>
          <p:cNvSpPr/>
          <p:nvPr/>
        </p:nvSpPr>
        <p:spPr>
          <a:xfrm>
            <a:off x="6146491" y="1442466"/>
            <a:ext cx="1874520" cy="548640"/>
          </a:xfrm>
          <a:prstGeom prst="rect">
            <a:avLst/>
          </a:prstGeom>
          <a:noFill/>
          <a:ln/>
        </p:spPr>
        <p:txBody>
          <a:bodyPr wrap="square" lIns="0" tIns="0" rIns="0" bIns="0" rtlCol="0" anchor="ctr"/>
          <a:lstStyle/>
          <a:p>
            <a:pPr marL="0" indent="0" algn="ctr">
              <a:buNone/>
            </a:pPr>
            <a:r>
              <a:rPr lang="en-US" sz="1300" b="1">
                <a:solidFill>
                  <a:srgbClr val="FFFFFF"/>
                </a:solidFill>
                <a:ea typeface="Arial Black" pitchFamily="34" charset="-122"/>
                <a:cs typeface="Arial Black" pitchFamily="34" charset="-120"/>
              </a:rPr>
              <a:t>Thursday</a:t>
            </a:r>
            <a:endParaRPr lang="en-US" sz="1300"/>
          </a:p>
        </p:txBody>
      </p:sp>
      <p:sp>
        <p:nvSpPr>
          <p:cNvPr id="20" name="Shape 18"/>
          <p:cNvSpPr/>
          <p:nvPr/>
        </p:nvSpPr>
        <p:spPr>
          <a:xfrm>
            <a:off x="6146491" y="1991106"/>
            <a:ext cx="1874520" cy="1645920"/>
          </a:xfrm>
          <a:prstGeom prst="rect">
            <a:avLst/>
          </a:prstGeom>
          <a:solidFill>
            <a:srgbClr val="FAFAFA"/>
          </a:solidFill>
          <a:ln w="6350">
            <a:solidFill>
              <a:srgbClr val="E5E7EB"/>
            </a:solidFill>
            <a:prstDash val="solid"/>
          </a:ln>
        </p:spPr>
        <p:txBody>
          <a:bodyPr/>
          <a:lstStyle/>
          <a:p>
            <a:endParaRPr lang="en-AU"/>
          </a:p>
        </p:txBody>
      </p:sp>
      <p:sp>
        <p:nvSpPr>
          <p:cNvPr id="21" name="Text 19"/>
          <p:cNvSpPr/>
          <p:nvPr/>
        </p:nvSpPr>
        <p:spPr>
          <a:xfrm>
            <a:off x="6283651" y="2082546"/>
            <a:ext cx="1600200" cy="1463040"/>
          </a:xfrm>
          <a:prstGeom prst="rect">
            <a:avLst/>
          </a:prstGeom>
          <a:noFill/>
          <a:ln/>
        </p:spPr>
        <p:txBody>
          <a:bodyPr wrap="square" lIns="0" tIns="0" rIns="0" bIns="0" rtlCol="0" anchor="ctr"/>
          <a:lstStyle/>
          <a:p>
            <a:pPr marL="0" indent="0" algn="ctr">
              <a:buNone/>
            </a:pPr>
            <a:r>
              <a:rPr lang="en-US" sz="1100">
                <a:solidFill>
                  <a:srgbClr val="1F2937"/>
                </a:solidFill>
                <a:ea typeface="Arial" pitchFamily="34" charset="-122"/>
                <a:cs typeface="Arial" pitchFamily="34" charset="-120"/>
              </a:rPr>
              <a:t>Fun fact, Rotary quote or awareness day</a:t>
            </a:r>
            <a:endParaRPr lang="en-US" sz="1100"/>
          </a:p>
        </p:txBody>
      </p:sp>
      <p:sp>
        <p:nvSpPr>
          <p:cNvPr id="22" name="Shape 20"/>
          <p:cNvSpPr/>
          <p:nvPr/>
        </p:nvSpPr>
        <p:spPr>
          <a:xfrm>
            <a:off x="8094163" y="1442466"/>
            <a:ext cx="1874520" cy="548640"/>
          </a:xfrm>
          <a:prstGeom prst="rect">
            <a:avLst/>
          </a:prstGeom>
          <a:solidFill>
            <a:srgbClr val="17458F"/>
          </a:solidFill>
          <a:ln/>
        </p:spPr>
        <p:txBody>
          <a:bodyPr/>
          <a:lstStyle/>
          <a:p>
            <a:endParaRPr lang="en-AU"/>
          </a:p>
        </p:txBody>
      </p:sp>
      <p:sp>
        <p:nvSpPr>
          <p:cNvPr id="23" name="Text 21"/>
          <p:cNvSpPr/>
          <p:nvPr/>
        </p:nvSpPr>
        <p:spPr>
          <a:xfrm>
            <a:off x="8094163" y="1442466"/>
            <a:ext cx="1874520" cy="548640"/>
          </a:xfrm>
          <a:prstGeom prst="rect">
            <a:avLst/>
          </a:prstGeom>
          <a:noFill/>
          <a:ln/>
        </p:spPr>
        <p:txBody>
          <a:bodyPr wrap="square" lIns="0" tIns="0" rIns="0" bIns="0" rtlCol="0" anchor="ctr"/>
          <a:lstStyle/>
          <a:p>
            <a:pPr marL="0" indent="0" algn="ctr">
              <a:buNone/>
            </a:pPr>
            <a:r>
              <a:rPr lang="en-US" sz="1300" b="1">
                <a:solidFill>
                  <a:srgbClr val="FFFFFF"/>
                </a:solidFill>
                <a:ea typeface="Arial Black" pitchFamily="34" charset="-122"/>
                <a:cs typeface="Arial Black" pitchFamily="34" charset="-120"/>
              </a:rPr>
              <a:t>Friday</a:t>
            </a:r>
            <a:endParaRPr lang="en-US" sz="1300"/>
          </a:p>
        </p:txBody>
      </p:sp>
      <p:sp>
        <p:nvSpPr>
          <p:cNvPr id="24" name="Shape 22"/>
          <p:cNvSpPr/>
          <p:nvPr/>
        </p:nvSpPr>
        <p:spPr>
          <a:xfrm>
            <a:off x="8094163" y="1991106"/>
            <a:ext cx="1874520" cy="1645920"/>
          </a:xfrm>
          <a:prstGeom prst="rect">
            <a:avLst/>
          </a:prstGeom>
          <a:solidFill>
            <a:srgbClr val="FAFAFA"/>
          </a:solidFill>
          <a:ln w="6350">
            <a:solidFill>
              <a:srgbClr val="E5E7EB"/>
            </a:solidFill>
            <a:prstDash val="solid"/>
          </a:ln>
        </p:spPr>
        <p:txBody>
          <a:bodyPr/>
          <a:lstStyle/>
          <a:p>
            <a:endParaRPr lang="en-AU"/>
          </a:p>
        </p:txBody>
      </p:sp>
      <p:sp>
        <p:nvSpPr>
          <p:cNvPr id="25" name="Text 23"/>
          <p:cNvSpPr/>
          <p:nvPr/>
        </p:nvSpPr>
        <p:spPr>
          <a:xfrm>
            <a:off x="8231323" y="2082546"/>
            <a:ext cx="1600200" cy="1463040"/>
          </a:xfrm>
          <a:prstGeom prst="rect">
            <a:avLst/>
          </a:prstGeom>
          <a:noFill/>
          <a:ln/>
        </p:spPr>
        <p:txBody>
          <a:bodyPr wrap="square" lIns="0" tIns="0" rIns="0" bIns="0" rtlCol="0" anchor="ctr"/>
          <a:lstStyle/>
          <a:p>
            <a:pPr marL="0" indent="0" algn="ctr">
              <a:buNone/>
            </a:pPr>
            <a:r>
              <a:rPr lang="en-US" sz="1100">
                <a:solidFill>
                  <a:srgbClr val="1F2937"/>
                </a:solidFill>
                <a:ea typeface="Arial" pitchFamily="34" charset="-122"/>
                <a:cs typeface="Arial" pitchFamily="34" charset="-120"/>
              </a:rPr>
              <a:t>Upcoming event promo or call to action</a:t>
            </a:r>
            <a:endParaRPr lang="en-US" sz="1100"/>
          </a:p>
        </p:txBody>
      </p:sp>
      <p:sp>
        <p:nvSpPr>
          <p:cNvPr id="26" name="Shape 24"/>
          <p:cNvSpPr/>
          <p:nvPr/>
        </p:nvSpPr>
        <p:spPr>
          <a:xfrm>
            <a:off x="10041835" y="1442466"/>
            <a:ext cx="1874520" cy="548640"/>
          </a:xfrm>
          <a:prstGeom prst="rect">
            <a:avLst/>
          </a:prstGeom>
          <a:solidFill>
            <a:srgbClr val="005DAA"/>
          </a:solidFill>
          <a:ln/>
        </p:spPr>
        <p:txBody>
          <a:bodyPr/>
          <a:lstStyle/>
          <a:p>
            <a:endParaRPr lang="en-AU"/>
          </a:p>
        </p:txBody>
      </p:sp>
      <p:sp>
        <p:nvSpPr>
          <p:cNvPr id="27" name="Text 25"/>
          <p:cNvSpPr/>
          <p:nvPr/>
        </p:nvSpPr>
        <p:spPr>
          <a:xfrm>
            <a:off x="10041835" y="1442466"/>
            <a:ext cx="1874520" cy="548640"/>
          </a:xfrm>
          <a:prstGeom prst="rect">
            <a:avLst/>
          </a:prstGeom>
          <a:noFill/>
          <a:ln/>
        </p:spPr>
        <p:txBody>
          <a:bodyPr wrap="square" lIns="0" tIns="0" rIns="0" bIns="0" rtlCol="0" anchor="ctr"/>
          <a:lstStyle/>
          <a:p>
            <a:pPr marL="0" indent="0" algn="ctr">
              <a:buNone/>
            </a:pPr>
            <a:r>
              <a:rPr lang="en-US" sz="1300" b="1">
                <a:solidFill>
                  <a:srgbClr val="FFFFFF"/>
                </a:solidFill>
                <a:ea typeface="Arial Black" pitchFamily="34" charset="-122"/>
                <a:cs typeface="Arial Black" pitchFamily="34" charset="-120"/>
              </a:rPr>
              <a:t>Weekend</a:t>
            </a:r>
            <a:endParaRPr lang="en-US" sz="1300"/>
          </a:p>
        </p:txBody>
      </p:sp>
      <p:sp>
        <p:nvSpPr>
          <p:cNvPr id="28" name="Shape 26"/>
          <p:cNvSpPr/>
          <p:nvPr/>
        </p:nvSpPr>
        <p:spPr>
          <a:xfrm>
            <a:off x="10041835" y="1991106"/>
            <a:ext cx="1874520" cy="1645920"/>
          </a:xfrm>
          <a:prstGeom prst="rect">
            <a:avLst/>
          </a:prstGeom>
          <a:solidFill>
            <a:srgbClr val="FAFAFA"/>
          </a:solidFill>
          <a:ln w="6350">
            <a:solidFill>
              <a:srgbClr val="E5E7EB"/>
            </a:solidFill>
            <a:prstDash val="solid"/>
          </a:ln>
        </p:spPr>
        <p:txBody>
          <a:bodyPr/>
          <a:lstStyle/>
          <a:p>
            <a:endParaRPr lang="en-AU"/>
          </a:p>
        </p:txBody>
      </p:sp>
      <p:sp>
        <p:nvSpPr>
          <p:cNvPr id="29" name="Text 27"/>
          <p:cNvSpPr/>
          <p:nvPr/>
        </p:nvSpPr>
        <p:spPr>
          <a:xfrm>
            <a:off x="10178995" y="2082546"/>
            <a:ext cx="1600200" cy="1463040"/>
          </a:xfrm>
          <a:prstGeom prst="rect">
            <a:avLst/>
          </a:prstGeom>
          <a:noFill/>
          <a:ln/>
        </p:spPr>
        <p:txBody>
          <a:bodyPr wrap="square" lIns="0" tIns="0" rIns="0" bIns="0" rtlCol="0" anchor="ctr"/>
          <a:lstStyle/>
          <a:p>
            <a:pPr marL="0" indent="0" algn="ctr">
              <a:buNone/>
            </a:pPr>
            <a:r>
              <a:rPr lang="en-US" sz="1100">
                <a:solidFill>
                  <a:srgbClr val="1F2937"/>
                </a:solidFill>
                <a:ea typeface="Arial" pitchFamily="34" charset="-122"/>
                <a:cs typeface="Arial" pitchFamily="34" charset="-120"/>
              </a:rPr>
              <a:t>Photo recap or community moment</a:t>
            </a:r>
            <a:endParaRPr lang="en-US" sz="1100"/>
          </a:p>
        </p:txBody>
      </p:sp>
      <p:sp>
        <p:nvSpPr>
          <p:cNvPr id="30" name="Shape 28"/>
          <p:cNvSpPr/>
          <p:nvPr/>
        </p:nvSpPr>
        <p:spPr>
          <a:xfrm>
            <a:off x="303475" y="3840480"/>
            <a:ext cx="2788920" cy="2011680"/>
          </a:xfrm>
          <a:prstGeom prst="rect">
            <a:avLst/>
          </a:prstGeom>
          <a:solidFill>
            <a:srgbClr val="17458F"/>
          </a:solidFill>
          <a:ln/>
        </p:spPr>
        <p:txBody>
          <a:bodyPr/>
          <a:lstStyle/>
          <a:p>
            <a:endParaRPr lang="en-AU"/>
          </a:p>
        </p:txBody>
      </p:sp>
      <p:sp>
        <p:nvSpPr>
          <p:cNvPr id="31" name="Text 29"/>
          <p:cNvSpPr/>
          <p:nvPr/>
        </p:nvSpPr>
        <p:spPr>
          <a:xfrm>
            <a:off x="532075" y="4114800"/>
            <a:ext cx="2331720" cy="502920"/>
          </a:xfrm>
          <a:prstGeom prst="rect">
            <a:avLst/>
          </a:prstGeom>
          <a:noFill/>
          <a:ln/>
        </p:spPr>
        <p:txBody>
          <a:bodyPr wrap="square" lIns="0" tIns="0" rIns="0" bIns="0" rtlCol="0" anchor="ctr"/>
          <a:lstStyle/>
          <a:p>
            <a:pPr marL="0" indent="0" algn="l">
              <a:buNone/>
            </a:pPr>
            <a:r>
              <a:rPr lang="en-US" sz="2000" b="1">
                <a:solidFill>
                  <a:srgbClr val="FFFFFF"/>
                </a:solidFill>
                <a:ea typeface="Arial Black" pitchFamily="34" charset="-122"/>
                <a:cs typeface="Arial Black" pitchFamily="34" charset="-120"/>
              </a:rPr>
              <a:t>Batch create</a:t>
            </a:r>
            <a:endParaRPr lang="en-US" sz="2000"/>
          </a:p>
        </p:txBody>
      </p:sp>
      <p:sp>
        <p:nvSpPr>
          <p:cNvPr id="32" name="Shape 30"/>
          <p:cNvSpPr/>
          <p:nvPr/>
        </p:nvSpPr>
        <p:spPr>
          <a:xfrm>
            <a:off x="532075" y="4709160"/>
            <a:ext cx="548640" cy="36576"/>
          </a:xfrm>
          <a:prstGeom prst="rect">
            <a:avLst/>
          </a:prstGeom>
          <a:solidFill>
            <a:srgbClr val="F7A81B"/>
          </a:solidFill>
          <a:ln/>
        </p:spPr>
        <p:txBody>
          <a:bodyPr/>
          <a:lstStyle/>
          <a:p>
            <a:endParaRPr lang="en-AU"/>
          </a:p>
        </p:txBody>
      </p:sp>
      <p:sp>
        <p:nvSpPr>
          <p:cNvPr id="33" name="Text 31"/>
          <p:cNvSpPr/>
          <p:nvPr/>
        </p:nvSpPr>
        <p:spPr>
          <a:xfrm>
            <a:off x="532075" y="4846320"/>
            <a:ext cx="2331720" cy="914400"/>
          </a:xfrm>
          <a:prstGeom prst="rect">
            <a:avLst/>
          </a:prstGeom>
          <a:noFill/>
          <a:ln/>
        </p:spPr>
        <p:txBody>
          <a:bodyPr wrap="square" lIns="0" tIns="0" rIns="0" bIns="0" rtlCol="0" anchor="t"/>
          <a:lstStyle/>
          <a:p>
            <a:pPr marL="0" indent="0" algn="l">
              <a:buNone/>
            </a:pPr>
            <a:r>
              <a:rPr lang="en-US" sz="1200">
                <a:solidFill>
                  <a:srgbClr val="FFFFFF"/>
                </a:solidFill>
                <a:ea typeface="Arial" pitchFamily="34" charset="-122"/>
                <a:cs typeface="Arial" pitchFamily="34" charset="-120"/>
              </a:rPr>
              <a:t>Write a week of captions in one sitting</a:t>
            </a:r>
            <a:endParaRPr lang="en-US" sz="1200"/>
          </a:p>
        </p:txBody>
      </p:sp>
      <p:sp>
        <p:nvSpPr>
          <p:cNvPr id="34" name="Shape 32"/>
          <p:cNvSpPr/>
          <p:nvPr/>
        </p:nvSpPr>
        <p:spPr>
          <a:xfrm>
            <a:off x="3256987" y="3840480"/>
            <a:ext cx="2788920" cy="2011680"/>
          </a:xfrm>
          <a:prstGeom prst="rect">
            <a:avLst/>
          </a:prstGeom>
          <a:solidFill>
            <a:srgbClr val="005DAA"/>
          </a:solidFill>
          <a:ln/>
        </p:spPr>
        <p:txBody>
          <a:bodyPr/>
          <a:lstStyle/>
          <a:p>
            <a:endParaRPr lang="en-AU"/>
          </a:p>
        </p:txBody>
      </p:sp>
      <p:sp>
        <p:nvSpPr>
          <p:cNvPr id="35" name="Text 33"/>
          <p:cNvSpPr/>
          <p:nvPr/>
        </p:nvSpPr>
        <p:spPr>
          <a:xfrm>
            <a:off x="3485587" y="4114800"/>
            <a:ext cx="2331720" cy="502920"/>
          </a:xfrm>
          <a:prstGeom prst="rect">
            <a:avLst/>
          </a:prstGeom>
          <a:noFill/>
          <a:ln/>
        </p:spPr>
        <p:txBody>
          <a:bodyPr wrap="square" lIns="0" tIns="0" rIns="0" bIns="0" rtlCol="0" anchor="ctr"/>
          <a:lstStyle/>
          <a:p>
            <a:pPr marL="0" indent="0" algn="l">
              <a:buNone/>
            </a:pPr>
            <a:r>
              <a:rPr lang="en-US" sz="2000" b="1">
                <a:solidFill>
                  <a:srgbClr val="FFFFFF"/>
                </a:solidFill>
                <a:ea typeface="Arial Black" pitchFamily="34" charset="-122"/>
                <a:cs typeface="Arial Black" pitchFamily="34" charset="-120"/>
              </a:rPr>
              <a:t>Use Canva</a:t>
            </a:r>
            <a:endParaRPr lang="en-US" sz="2000"/>
          </a:p>
        </p:txBody>
      </p:sp>
      <p:sp>
        <p:nvSpPr>
          <p:cNvPr id="36" name="Shape 34"/>
          <p:cNvSpPr/>
          <p:nvPr/>
        </p:nvSpPr>
        <p:spPr>
          <a:xfrm>
            <a:off x="3485587" y="4709160"/>
            <a:ext cx="548640" cy="36576"/>
          </a:xfrm>
          <a:prstGeom prst="rect">
            <a:avLst/>
          </a:prstGeom>
          <a:solidFill>
            <a:srgbClr val="F7A81B"/>
          </a:solidFill>
          <a:ln/>
        </p:spPr>
        <p:txBody>
          <a:bodyPr/>
          <a:lstStyle/>
          <a:p>
            <a:endParaRPr lang="en-AU"/>
          </a:p>
        </p:txBody>
      </p:sp>
      <p:sp>
        <p:nvSpPr>
          <p:cNvPr id="37" name="Text 35"/>
          <p:cNvSpPr/>
          <p:nvPr/>
        </p:nvSpPr>
        <p:spPr>
          <a:xfrm>
            <a:off x="3485587" y="4846320"/>
            <a:ext cx="2331720" cy="914400"/>
          </a:xfrm>
          <a:prstGeom prst="rect">
            <a:avLst/>
          </a:prstGeom>
          <a:noFill/>
          <a:ln/>
        </p:spPr>
        <p:txBody>
          <a:bodyPr wrap="square" lIns="0" tIns="0" rIns="0" bIns="0" rtlCol="0" anchor="t"/>
          <a:lstStyle/>
          <a:p>
            <a:pPr marL="0" indent="0" algn="l">
              <a:buNone/>
            </a:pPr>
            <a:r>
              <a:rPr lang="en-US" sz="1200">
                <a:solidFill>
                  <a:srgbClr val="FFFFFF"/>
                </a:solidFill>
                <a:ea typeface="Arial" pitchFamily="34" charset="-122"/>
                <a:cs typeface="Arial" pitchFamily="34" charset="-120"/>
              </a:rPr>
              <a:t>Maintain visual consistency with templates</a:t>
            </a:r>
            <a:endParaRPr lang="en-US" sz="1200"/>
          </a:p>
        </p:txBody>
      </p:sp>
      <p:sp>
        <p:nvSpPr>
          <p:cNvPr id="38" name="Shape 36"/>
          <p:cNvSpPr/>
          <p:nvPr/>
        </p:nvSpPr>
        <p:spPr>
          <a:xfrm>
            <a:off x="6210499" y="3840480"/>
            <a:ext cx="2788920" cy="2011680"/>
          </a:xfrm>
          <a:prstGeom prst="rect">
            <a:avLst/>
          </a:prstGeom>
          <a:solidFill>
            <a:srgbClr val="D41367"/>
          </a:solidFill>
          <a:ln/>
        </p:spPr>
        <p:txBody>
          <a:bodyPr/>
          <a:lstStyle/>
          <a:p>
            <a:endParaRPr lang="en-AU"/>
          </a:p>
        </p:txBody>
      </p:sp>
      <p:sp>
        <p:nvSpPr>
          <p:cNvPr id="39" name="Text 37"/>
          <p:cNvSpPr/>
          <p:nvPr/>
        </p:nvSpPr>
        <p:spPr>
          <a:xfrm>
            <a:off x="6439099" y="4114800"/>
            <a:ext cx="2331720" cy="502920"/>
          </a:xfrm>
          <a:prstGeom prst="rect">
            <a:avLst/>
          </a:prstGeom>
          <a:noFill/>
          <a:ln/>
        </p:spPr>
        <p:txBody>
          <a:bodyPr wrap="square" lIns="0" tIns="0" rIns="0" bIns="0" rtlCol="0" anchor="ctr"/>
          <a:lstStyle/>
          <a:p>
            <a:pPr marL="0" indent="0" algn="l">
              <a:buNone/>
            </a:pPr>
            <a:r>
              <a:rPr lang="en-US" sz="2000" b="1">
                <a:solidFill>
                  <a:srgbClr val="FFFFFF"/>
                </a:solidFill>
                <a:ea typeface="Arial Black" pitchFamily="34" charset="-122"/>
                <a:cs typeface="Arial Black" pitchFamily="34" charset="-120"/>
              </a:rPr>
              <a:t>Schedule ahead</a:t>
            </a:r>
            <a:endParaRPr lang="en-US" sz="2000"/>
          </a:p>
        </p:txBody>
      </p:sp>
      <p:sp>
        <p:nvSpPr>
          <p:cNvPr id="40" name="Shape 38"/>
          <p:cNvSpPr/>
          <p:nvPr/>
        </p:nvSpPr>
        <p:spPr>
          <a:xfrm>
            <a:off x="6439099" y="4709160"/>
            <a:ext cx="548640" cy="36576"/>
          </a:xfrm>
          <a:prstGeom prst="rect">
            <a:avLst/>
          </a:prstGeom>
          <a:solidFill>
            <a:srgbClr val="F7A81B"/>
          </a:solidFill>
          <a:ln/>
        </p:spPr>
        <p:txBody>
          <a:bodyPr/>
          <a:lstStyle/>
          <a:p>
            <a:endParaRPr lang="en-AU"/>
          </a:p>
        </p:txBody>
      </p:sp>
      <p:sp>
        <p:nvSpPr>
          <p:cNvPr id="41" name="Text 39"/>
          <p:cNvSpPr/>
          <p:nvPr/>
        </p:nvSpPr>
        <p:spPr>
          <a:xfrm>
            <a:off x="6439099" y="4846320"/>
            <a:ext cx="2331720" cy="914400"/>
          </a:xfrm>
          <a:prstGeom prst="rect">
            <a:avLst/>
          </a:prstGeom>
          <a:noFill/>
          <a:ln/>
        </p:spPr>
        <p:txBody>
          <a:bodyPr wrap="square" lIns="0" tIns="0" rIns="0" bIns="0" rtlCol="0" anchor="t"/>
          <a:lstStyle/>
          <a:p>
            <a:pPr marL="0" indent="0" algn="l">
              <a:buNone/>
            </a:pPr>
            <a:r>
              <a:rPr lang="en-US" sz="1200">
                <a:solidFill>
                  <a:srgbClr val="FFFFFF"/>
                </a:solidFill>
                <a:ea typeface="Arial" pitchFamily="34" charset="-122"/>
                <a:cs typeface="Arial" pitchFamily="34" charset="-120"/>
              </a:rPr>
              <a:t>Use Meta Business Suite or Buffer</a:t>
            </a:r>
            <a:endParaRPr lang="en-US" sz="1200"/>
          </a:p>
        </p:txBody>
      </p:sp>
      <p:sp>
        <p:nvSpPr>
          <p:cNvPr id="42" name="Shape 40"/>
          <p:cNvSpPr/>
          <p:nvPr/>
        </p:nvSpPr>
        <p:spPr>
          <a:xfrm>
            <a:off x="9164011" y="3840480"/>
            <a:ext cx="2788920" cy="2011680"/>
          </a:xfrm>
          <a:prstGeom prst="rect">
            <a:avLst/>
          </a:prstGeom>
          <a:solidFill>
            <a:srgbClr val="F7A81B"/>
          </a:solidFill>
          <a:ln/>
        </p:spPr>
        <p:txBody>
          <a:bodyPr/>
          <a:lstStyle/>
          <a:p>
            <a:endParaRPr lang="en-AU"/>
          </a:p>
        </p:txBody>
      </p:sp>
      <p:sp>
        <p:nvSpPr>
          <p:cNvPr id="43" name="Text 41"/>
          <p:cNvSpPr/>
          <p:nvPr/>
        </p:nvSpPr>
        <p:spPr>
          <a:xfrm>
            <a:off x="9392611" y="4114800"/>
            <a:ext cx="2331720" cy="502920"/>
          </a:xfrm>
          <a:prstGeom prst="rect">
            <a:avLst/>
          </a:prstGeom>
          <a:noFill/>
          <a:ln/>
        </p:spPr>
        <p:txBody>
          <a:bodyPr wrap="square" lIns="0" tIns="0" rIns="0" bIns="0" rtlCol="0" anchor="ctr"/>
          <a:lstStyle/>
          <a:p>
            <a:pPr marL="0" indent="0" algn="l">
              <a:buNone/>
            </a:pPr>
            <a:r>
              <a:rPr lang="en-US" sz="2000" b="1">
                <a:solidFill>
                  <a:srgbClr val="0D2E5C"/>
                </a:solidFill>
                <a:ea typeface="Arial Black" pitchFamily="34" charset="-122"/>
                <a:cs typeface="Arial Black" pitchFamily="34" charset="-120"/>
              </a:rPr>
              <a:t>Track &amp; learn</a:t>
            </a:r>
            <a:endParaRPr lang="en-US" sz="2000"/>
          </a:p>
        </p:txBody>
      </p:sp>
      <p:sp>
        <p:nvSpPr>
          <p:cNvPr id="44" name="Shape 42"/>
          <p:cNvSpPr/>
          <p:nvPr/>
        </p:nvSpPr>
        <p:spPr>
          <a:xfrm>
            <a:off x="9392611" y="4709160"/>
            <a:ext cx="548640" cy="36576"/>
          </a:xfrm>
          <a:prstGeom prst="rect">
            <a:avLst/>
          </a:prstGeom>
          <a:solidFill>
            <a:srgbClr val="0D2E5C"/>
          </a:solidFill>
          <a:ln/>
        </p:spPr>
        <p:txBody>
          <a:bodyPr/>
          <a:lstStyle/>
          <a:p>
            <a:endParaRPr lang="en-AU"/>
          </a:p>
        </p:txBody>
      </p:sp>
      <p:sp>
        <p:nvSpPr>
          <p:cNvPr id="45" name="Text 43"/>
          <p:cNvSpPr/>
          <p:nvPr/>
        </p:nvSpPr>
        <p:spPr>
          <a:xfrm>
            <a:off x="9392611" y="4846320"/>
            <a:ext cx="2331720" cy="914400"/>
          </a:xfrm>
          <a:prstGeom prst="rect">
            <a:avLst/>
          </a:prstGeom>
          <a:noFill/>
          <a:ln/>
        </p:spPr>
        <p:txBody>
          <a:bodyPr wrap="square" lIns="0" tIns="0" rIns="0" bIns="0" rtlCol="0" anchor="t"/>
          <a:lstStyle/>
          <a:p>
            <a:pPr marL="0" indent="0" algn="l">
              <a:buNone/>
            </a:pPr>
            <a:r>
              <a:rPr lang="en-US" sz="1200">
                <a:solidFill>
                  <a:srgbClr val="0D2E5C"/>
                </a:solidFill>
                <a:ea typeface="Arial" pitchFamily="34" charset="-122"/>
                <a:cs typeface="Arial" pitchFamily="34" charset="-120"/>
              </a:rPr>
              <a:t>Review performance and refine monthly</a:t>
            </a:r>
            <a:endParaRPr lang="en-US" sz="1200"/>
          </a:p>
        </p:txBody>
      </p:sp>
      <p:sp>
        <p:nvSpPr>
          <p:cNvPr id="46" name="Shape 44"/>
          <p:cNvSpPr/>
          <p:nvPr/>
        </p:nvSpPr>
        <p:spPr>
          <a:xfrm>
            <a:off x="457200" y="6473952"/>
            <a:ext cx="11277295" cy="13716"/>
          </a:xfrm>
          <a:prstGeom prst="rect">
            <a:avLst/>
          </a:prstGeom>
          <a:solidFill>
            <a:srgbClr val="E5E7EB"/>
          </a:solidFill>
          <a:ln/>
        </p:spPr>
        <p:txBody>
          <a:bodyPr/>
          <a:lstStyle/>
          <a:p>
            <a:endParaRPr lang="en-AU"/>
          </a:p>
        </p:txBody>
      </p:sp>
      <p:sp>
        <p:nvSpPr>
          <p:cNvPr id="47" name="Text 45"/>
          <p:cNvSpPr/>
          <p:nvPr/>
        </p:nvSpPr>
        <p:spPr>
          <a:xfrm>
            <a:off x="502920" y="6528816"/>
            <a:ext cx="9601200" cy="256032"/>
          </a:xfrm>
          <a:prstGeom prst="rect">
            <a:avLst/>
          </a:prstGeom>
          <a:noFill/>
          <a:ln/>
        </p:spPr>
        <p:txBody>
          <a:bodyPr wrap="square" lIns="0" tIns="0" rIns="0" bIns="0" rtlCol="0" anchor="ctr"/>
          <a:lstStyle/>
          <a:p>
            <a:pPr marL="0" indent="0" algn="l">
              <a:buNone/>
            </a:pPr>
            <a:r>
              <a:rPr lang="en-US" sz="900">
                <a:solidFill>
                  <a:srgbClr val="6B7280"/>
                </a:solidFill>
                <a:ea typeface="Arial" pitchFamily="34" charset="-122"/>
                <a:cs typeface="Arial" pitchFamily="34" charset="-120"/>
              </a:rPr>
              <a:t>District 9660 Public Image Committee   |   Training Webinar   |   Sunday 19 April 2026</a:t>
            </a:r>
            <a:endParaRPr lang="en-US" sz="900"/>
          </a:p>
        </p:txBody>
      </p:sp>
      <p:pic>
        <p:nvPicPr>
          <p:cNvPr id="49" name="Image 0" descr="preencoded.png">
            <a:extLst>
              <a:ext uri="{FF2B5EF4-FFF2-40B4-BE49-F238E27FC236}">
                <a16:creationId xmlns:a16="http://schemas.microsoft.com/office/drawing/2014/main" id="{3D75CD58-26BD-020C-5D5F-0A3A05B0E5E3}"/>
              </a:ext>
            </a:extLst>
          </p:cNvPr>
          <p:cNvPicPr>
            <a:picLocks noChangeAspect="1"/>
          </p:cNvPicPr>
          <p:nvPr/>
        </p:nvPicPr>
        <p:blipFill>
          <a:blip r:embed="rId3"/>
          <a:stretch>
            <a:fillRect/>
          </a:stretch>
        </p:blipFill>
        <p:spPr>
          <a:xfrm>
            <a:off x="11329233" y="73152"/>
            <a:ext cx="757855" cy="29260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bg>
      <p:bgPr>
        <a:solidFill>
          <a:srgbClr val="0D2E5C"/>
        </a:solidFill>
        <a:effectLst/>
      </p:bgPr>
    </p:bg>
    <p:spTree>
      <p:nvGrpSpPr>
        <p:cNvPr id="1" name=""/>
        <p:cNvGrpSpPr/>
        <p:nvPr/>
      </p:nvGrpSpPr>
      <p:grpSpPr>
        <a:xfrm>
          <a:off x="0" y="0"/>
          <a:ext cx="0" cy="0"/>
          <a:chOff x="0" y="0"/>
          <a:chExt cx="0" cy="0"/>
        </a:xfrm>
      </p:grpSpPr>
      <p:sp>
        <p:nvSpPr>
          <p:cNvPr id="2" name="Shape 0"/>
          <p:cNvSpPr/>
          <p:nvPr/>
        </p:nvSpPr>
        <p:spPr>
          <a:xfrm>
            <a:off x="0" y="0"/>
            <a:ext cx="365760" cy="6858000"/>
          </a:xfrm>
          <a:prstGeom prst="rect">
            <a:avLst/>
          </a:prstGeom>
          <a:solidFill>
            <a:srgbClr val="F7A81B"/>
          </a:solidFill>
          <a:ln/>
        </p:spPr>
        <p:txBody>
          <a:bodyPr/>
          <a:lstStyle/>
          <a:p>
            <a:endParaRPr lang="en-AU"/>
          </a:p>
        </p:txBody>
      </p:sp>
      <p:sp>
        <p:nvSpPr>
          <p:cNvPr id="3" name="Shape 1"/>
          <p:cNvSpPr/>
          <p:nvPr/>
        </p:nvSpPr>
        <p:spPr>
          <a:xfrm>
            <a:off x="365760" y="0"/>
            <a:ext cx="73152" cy="6858000"/>
          </a:xfrm>
          <a:prstGeom prst="rect">
            <a:avLst/>
          </a:prstGeom>
          <a:solidFill>
            <a:srgbClr val="D41367"/>
          </a:solidFill>
          <a:ln/>
        </p:spPr>
        <p:txBody>
          <a:bodyPr/>
          <a:lstStyle/>
          <a:p>
            <a:endParaRPr lang="en-AU"/>
          </a:p>
        </p:txBody>
      </p:sp>
      <p:sp>
        <p:nvSpPr>
          <p:cNvPr id="4" name="Text 2"/>
          <p:cNvSpPr/>
          <p:nvPr/>
        </p:nvSpPr>
        <p:spPr>
          <a:xfrm>
            <a:off x="1097280" y="1371600"/>
            <a:ext cx="3657600" cy="2011680"/>
          </a:xfrm>
          <a:prstGeom prst="rect">
            <a:avLst/>
          </a:prstGeom>
          <a:noFill/>
          <a:ln/>
        </p:spPr>
        <p:txBody>
          <a:bodyPr wrap="square" lIns="0" tIns="0" rIns="0" bIns="0" rtlCol="0" anchor="ctr"/>
          <a:lstStyle/>
          <a:p>
            <a:pPr marL="0" indent="0" algn="l">
              <a:buNone/>
            </a:pPr>
            <a:r>
              <a:rPr lang="en-US" sz="14000" b="1">
                <a:solidFill>
                  <a:srgbClr val="F7A81B">
                    <a:alpha val="90000"/>
                  </a:srgbClr>
                </a:solidFill>
                <a:ea typeface="Arial Black" pitchFamily="34" charset="-122"/>
                <a:cs typeface="Arial Black" pitchFamily="34" charset="-120"/>
              </a:rPr>
              <a:t>06</a:t>
            </a:r>
            <a:endParaRPr lang="en-US" sz="14000"/>
          </a:p>
        </p:txBody>
      </p:sp>
      <p:sp>
        <p:nvSpPr>
          <p:cNvPr id="5" name="Text 3"/>
          <p:cNvSpPr/>
          <p:nvPr/>
        </p:nvSpPr>
        <p:spPr>
          <a:xfrm>
            <a:off x="1097280" y="3566160"/>
            <a:ext cx="9144000" cy="365760"/>
          </a:xfrm>
          <a:prstGeom prst="rect">
            <a:avLst/>
          </a:prstGeom>
          <a:noFill/>
          <a:ln/>
        </p:spPr>
        <p:txBody>
          <a:bodyPr wrap="square" lIns="0" tIns="0" rIns="0" bIns="0" rtlCol="0" anchor="ctr"/>
          <a:lstStyle/>
          <a:p>
            <a:pPr marL="0" indent="0" algn="l">
              <a:buNone/>
            </a:pPr>
            <a:r>
              <a:rPr lang="en-US" sz="1400" b="1" kern="0" spc="600">
                <a:solidFill>
                  <a:srgbClr val="F7A81B"/>
                </a:solidFill>
                <a:ea typeface="Arial" pitchFamily="34" charset="-122"/>
                <a:cs typeface="Arial" pitchFamily="34" charset="-120"/>
              </a:rPr>
              <a:t>SECTION SIX</a:t>
            </a:r>
            <a:endParaRPr lang="en-US" sz="1400"/>
          </a:p>
        </p:txBody>
      </p:sp>
      <p:sp>
        <p:nvSpPr>
          <p:cNvPr id="6" name="Text 4"/>
          <p:cNvSpPr/>
          <p:nvPr/>
        </p:nvSpPr>
        <p:spPr>
          <a:xfrm>
            <a:off x="1097280" y="3931920"/>
            <a:ext cx="10058400" cy="1188720"/>
          </a:xfrm>
          <a:prstGeom prst="rect">
            <a:avLst/>
          </a:prstGeom>
          <a:noFill/>
          <a:ln/>
        </p:spPr>
        <p:txBody>
          <a:bodyPr wrap="square" lIns="0" tIns="0" rIns="0" bIns="0" rtlCol="0" anchor="ctr"/>
          <a:lstStyle/>
          <a:p>
            <a:pPr marL="0" indent="0" algn="l">
              <a:buNone/>
            </a:pPr>
            <a:r>
              <a:rPr lang="en-US" sz="6800" b="1">
                <a:solidFill>
                  <a:srgbClr val="FFFFFF"/>
                </a:solidFill>
                <a:ea typeface="Arial Black" pitchFamily="34" charset="-122"/>
                <a:cs typeface="Arial Black" pitchFamily="34" charset="-120"/>
              </a:rPr>
              <a:t>Websites</a:t>
            </a:r>
            <a:endParaRPr lang="en-US" sz="6800"/>
          </a:p>
        </p:txBody>
      </p:sp>
      <p:sp>
        <p:nvSpPr>
          <p:cNvPr id="7" name="Shape 5"/>
          <p:cNvSpPr/>
          <p:nvPr/>
        </p:nvSpPr>
        <p:spPr>
          <a:xfrm>
            <a:off x="1097280" y="5120640"/>
            <a:ext cx="1097280" cy="73152"/>
          </a:xfrm>
          <a:prstGeom prst="rect">
            <a:avLst/>
          </a:prstGeom>
          <a:solidFill>
            <a:srgbClr val="F7A81B"/>
          </a:solidFill>
          <a:ln/>
        </p:spPr>
        <p:txBody>
          <a:bodyPr/>
          <a:lstStyle/>
          <a:p>
            <a:endParaRPr lang="en-AU"/>
          </a:p>
        </p:txBody>
      </p:sp>
      <p:sp>
        <p:nvSpPr>
          <p:cNvPr id="8" name="Text 6"/>
          <p:cNvSpPr/>
          <p:nvPr/>
        </p:nvSpPr>
        <p:spPr>
          <a:xfrm>
            <a:off x="1097280" y="5303520"/>
            <a:ext cx="10058400" cy="457200"/>
          </a:xfrm>
          <a:prstGeom prst="rect">
            <a:avLst/>
          </a:prstGeom>
          <a:noFill/>
          <a:ln/>
        </p:spPr>
        <p:txBody>
          <a:bodyPr wrap="square" lIns="0" tIns="0" rIns="0" bIns="0" rtlCol="0" anchor="ctr"/>
          <a:lstStyle/>
          <a:p>
            <a:pPr marL="0" indent="0" algn="l">
              <a:buNone/>
            </a:pPr>
            <a:r>
              <a:rPr lang="en-US" sz="1800" i="1">
                <a:solidFill>
                  <a:srgbClr val="B6C4DB"/>
                </a:solidFill>
                <a:ea typeface="Arial" pitchFamily="34" charset="-122"/>
                <a:cs typeface="Arial" pitchFamily="34" charset="-120"/>
              </a:rPr>
              <a:t>Your club's front door, most prospective members visit before they visit you</a:t>
            </a:r>
            <a:endParaRPr lang="en-US" sz="1800"/>
          </a:p>
        </p:txBody>
      </p:sp>
      <p:sp>
        <p:nvSpPr>
          <p:cNvPr id="9" name="Shape 7"/>
          <p:cNvSpPr/>
          <p:nvPr/>
        </p:nvSpPr>
        <p:spPr>
          <a:xfrm>
            <a:off x="0" y="6419088"/>
            <a:ext cx="12191695" cy="438912"/>
          </a:xfrm>
          <a:prstGeom prst="rect">
            <a:avLst/>
          </a:prstGeom>
          <a:solidFill>
            <a:srgbClr val="0D2E5C"/>
          </a:solidFill>
          <a:ln/>
        </p:spPr>
        <p:txBody>
          <a:bodyPr/>
          <a:lstStyle/>
          <a:p>
            <a:endParaRPr lang="en-AU"/>
          </a:p>
        </p:txBody>
      </p:sp>
      <p:sp>
        <p:nvSpPr>
          <p:cNvPr id="10" name="Text 8"/>
          <p:cNvSpPr/>
          <p:nvPr/>
        </p:nvSpPr>
        <p:spPr>
          <a:xfrm>
            <a:off x="502920" y="6528816"/>
            <a:ext cx="9601200" cy="256032"/>
          </a:xfrm>
          <a:prstGeom prst="rect">
            <a:avLst/>
          </a:prstGeom>
          <a:noFill/>
          <a:ln/>
        </p:spPr>
        <p:txBody>
          <a:bodyPr wrap="square" lIns="0" tIns="0" rIns="0" bIns="0" rtlCol="0" anchor="ctr"/>
          <a:lstStyle/>
          <a:p>
            <a:pPr marL="0" indent="0" algn="l">
              <a:buNone/>
            </a:pPr>
            <a:r>
              <a:rPr lang="en-US" sz="900">
                <a:solidFill>
                  <a:srgbClr val="BFD0E8"/>
                </a:solidFill>
                <a:ea typeface="Arial" pitchFamily="34" charset="-122"/>
                <a:cs typeface="Arial" pitchFamily="34" charset="-120"/>
              </a:rPr>
              <a:t>District 9660 Public Image Committee   |   Training Webinar   |   Sunday 19 April 2026</a:t>
            </a:r>
            <a:endParaRPr lang="en-US" sz="900"/>
          </a:p>
        </p:txBody>
      </p:sp>
      <p:pic>
        <p:nvPicPr>
          <p:cNvPr id="11" name="Image 0" descr="preencoded.png"/>
          <p:cNvPicPr>
            <a:picLocks noChangeAspect="1"/>
          </p:cNvPicPr>
          <p:nvPr/>
        </p:nvPicPr>
        <p:blipFill>
          <a:blip r:embed="rId3"/>
          <a:stretch>
            <a:fillRect/>
          </a:stretch>
        </p:blipFill>
        <p:spPr>
          <a:xfrm>
            <a:off x="10930920" y="6492240"/>
            <a:ext cx="757855" cy="29260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05840"/>
          </a:xfrm>
          <a:prstGeom prst="rect">
            <a:avLst/>
          </a:prstGeom>
          <a:solidFill>
            <a:srgbClr val="17458F"/>
          </a:solidFill>
          <a:ln/>
        </p:spPr>
        <p:txBody>
          <a:bodyPr/>
          <a:lstStyle/>
          <a:p>
            <a:endParaRPr lang="en-AU"/>
          </a:p>
        </p:txBody>
      </p:sp>
      <p:sp>
        <p:nvSpPr>
          <p:cNvPr id="3" name="Shape 1"/>
          <p:cNvSpPr/>
          <p:nvPr/>
        </p:nvSpPr>
        <p:spPr>
          <a:xfrm>
            <a:off x="0" y="1005840"/>
            <a:ext cx="12191695" cy="73152"/>
          </a:xfrm>
          <a:prstGeom prst="rect">
            <a:avLst/>
          </a:prstGeom>
          <a:solidFill>
            <a:srgbClr val="F7A81B"/>
          </a:solidFill>
          <a:ln/>
        </p:spPr>
        <p:txBody>
          <a:bodyPr/>
          <a:lstStyle/>
          <a:p>
            <a:endParaRPr lang="en-AU"/>
          </a:p>
        </p:txBody>
      </p:sp>
      <p:sp>
        <p:nvSpPr>
          <p:cNvPr id="4" name="Text 2"/>
          <p:cNvSpPr/>
          <p:nvPr/>
        </p:nvSpPr>
        <p:spPr>
          <a:xfrm>
            <a:off x="548640" y="91440"/>
            <a:ext cx="11094415" cy="548640"/>
          </a:xfrm>
          <a:prstGeom prst="rect">
            <a:avLst/>
          </a:prstGeom>
          <a:noFill/>
          <a:ln/>
        </p:spPr>
        <p:txBody>
          <a:bodyPr wrap="square" lIns="0" tIns="0" rIns="0" bIns="0" rtlCol="0" anchor="ctr"/>
          <a:lstStyle/>
          <a:p>
            <a:pPr marL="0" indent="0" algn="l">
              <a:buNone/>
            </a:pPr>
            <a:r>
              <a:rPr lang="en-US" sz="3000" b="1">
                <a:solidFill>
                  <a:srgbClr val="FFFFFF"/>
                </a:solidFill>
                <a:ea typeface="Arial Black" pitchFamily="34" charset="-122"/>
                <a:cs typeface="Arial Black" pitchFamily="34" charset="-120"/>
              </a:rPr>
              <a:t>Club Websites Done Well</a:t>
            </a:r>
            <a:endParaRPr lang="en-US" sz="3000"/>
          </a:p>
        </p:txBody>
      </p:sp>
      <p:sp>
        <p:nvSpPr>
          <p:cNvPr id="5" name="Text 3"/>
          <p:cNvSpPr/>
          <p:nvPr/>
        </p:nvSpPr>
        <p:spPr>
          <a:xfrm>
            <a:off x="548640" y="640080"/>
            <a:ext cx="11094415" cy="320040"/>
          </a:xfrm>
          <a:prstGeom prst="rect">
            <a:avLst/>
          </a:prstGeom>
          <a:noFill/>
          <a:ln/>
        </p:spPr>
        <p:txBody>
          <a:bodyPr wrap="square" lIns="0" tIns="0" rIns="0" bIns="0" rtlCol="0" anchor="ctr"/>
          <a:lstStyle/>
          <a:p>
            <a:pPr marL="0" indent="0" algn="l">
              <a:buNone/>
            </a:pPr>
            <a:r>
              <a:rPr lang="en-US" sz="1300" i="1">
                <a:solidFill>
                  <a:srgbClr val="F7A81B"/>
                </a:solidFill>
                <a:ea typeface="Arial" pitchFamily="34" charset="-122"/>
                <a:cs typeface="Arial" pitchFamily="34" charset="-120"/>
              </a:rPr>
              <a:t>DACdb, hosting options, and what every club needs</a:t>
            </a:r>
            <a:endParaRPr lang="en-US" sz="1300"/>
          </a:p>
        </p:txBody>
      </p:sp>
      <p:sp>
        <p:nvSpPr>
          <p:cNvPr id="6" name="Shape 4"/>
          <p:cNvSpPr/>
          <p:nvPr/>
        </p:nvSpPr>
        <p:spPr>
          <a:xfrm>
            <a:off x="548640" y="1371600"/>
            <a:ext cx="5577840" cy="4937760"/>
          </a:xfrm>
          <a:prstGeom prst="rect">
            <a:avLst/>
          </a:prstGeom>
          <a:solidFill>
            <a:srgbClr val="F2F7FD"/>
          </a:solidFill>
          <a:ln w="9525">
            <a:solidFill>
              <a:srgbClr val="E5E7EB"/>
            </a:solidFill>
            <a:prstDash val="solid"/>
          </a:ln>
        </p:spPr>
        <p:txBody>
          <a:bodyPr/>
          <a:lstStyle/>
          <a:p>
            <a:endParaRPr lang="en-AU"/>
          </a:p>
        </p:txBody>
      </p:sp>
      <p:sp>
        <p:nvSpPr>
          <p:cNvPr id="7" name="Shape 5"/>
          <p:cNvSpPr/>
          <p:nvPr/>
        </p:nvSpPr>
        <p:spPr>
          <a:xfrm>
            <a:off x="548640" y="1371600"/>
            <a:ext cx="109728" cy="4937760"/>
          </a:xfrm>
          <a:prstGeom prst="rect">
            <a:avLst/>
          </a:prstGeom>
          <a:solidFill>
            <a:srgbClr val="F7A81B"/>
          </a:solidFill>
          <a:ln/>
        </p:spPr>
        <p:txBody>
          <a:bodyPr/>
          <a:lstStyle/>
          <a:p>
            <a:endParaRPr lang="en-AU"/>
          </a:p>
        </p:txBody>
      </p:sp>
      <p:sp>
        <p:nvSpPr>
          <p:cNvPr id="8" name="Text 6"/>
          <p:cNvSpPr/>
          <p:nvPr/>
        </p:nvSpPr>
        <p:spPr>
          <a:xfrm>
            <a:off x="822960" y="1463040"/>
            <a:ext cx="5303520" cy="320040"/>
          </a:xfrm>
          <a:prstGeom prst="rect">
            <a:avLst/>
          </a:prstGeom>
          <a:noFill/>
          <a:ln/>
        </p:spPr>
        <p:txBody>
          <a:bodyPr wrap="square" lIns="0" tIns="0" rIns="0" bIns="0" rtlCol="0" anchor="ctr"/>
          <a:lstStyle/>
          <a:p>
            <a:pPr marL="0" indent="0" algn="l">
              <a:buNone/>
            </a:pPr>
            <a:r>
              <a:rPr lang="en-US" sz="1100" b="1" kern="0" spc="400">
                <a:solidFill>
                  <a:srgbClr val="F7A81B"/>
                </a:solidFill>
                <a:ea typeface="Arial Black" pitchFamily="34" charset="-122"/>
                <a:cs typeface="Arial Black" pitchFamily="34" charset="-120"/>
              </a:rPr>
              <a:t>EVERY CLUB WEBSITE NEEDS</a:t>
            </a:r>
            <a:endParaRPr lang="en-US" sz="1100"/>
          </a:p>
        </p:txBody>
      </p:sp>
      <p:sp>
        <p:nvSpPr>
          <p:cNvPr id="9" name="Text 7"/>
          <p:cNvSpPr/>
          <p:nvPr/>
        </p:nvSpPr>
        <p:spPr>
          <a:xfrm>
            <a:off x="822960" y="1828800"/>
            <a:ext cx="5303520" cy="502920"/>
          </a:xfrm>
          <a:prstGeom prst="rect">
            <a:avLst/>
          </a:prstGeom>
          <a:noFill/>
          <a:ln/>
        </p:spPr>
        <p:txBody>
          <a:bodyPr wrap="square" lIns="0" tIns="0" rIns="0" bIns="0" rtlCol="0" anchor="ctr"/>
          <a:lstStyle/>
          <a:p>
            <a:pPr marL="0" indent="0" algn="l">
              <a:buNone/>
            </a:pPr>
            <a:r>
              <a:rPr lang="en-US" sz="2200" b="1">
                <a:solidFill>
                  <a:srgbClr val="17458F"/>
                </a:solidFill>
                <a:ea typeface="Arial Black" pitchFamily="34" charset="-122"/>
                <a:cs typeface="Arial Black" pitchFamily="34" charset="-120"/>
              </a:rPr>
              <a:t>The minimum viable club site</a:t>
            </a:r>
            <a:endParaRPr lang="en-US" sz="2200"/>
          </a:p>
        </p:txBody>
      </p:sp>
      <p:sp>
        <p:nvSpPr>
          <p:cNvPr id="10" name="Text 8"/>
          <p:cNvSpPr/>
          <p:nvPr/>
        </p:nvSpPr>
        <p:spPr>
          <a:xfrm>
            <a:off x="868680" y="2468880"/>
            <a:ext cx="5120640" cy="3749040"/>
          </a:xfrm>
          <a:prstGeom prst="rect">
            <a:avLst/>
          </a:prstGeom>
          <a:noFill/>
          <a:ln/>
        </p:spPr>
        <p:txBody>
          <a:bodyPr wrap="square" lIns="0" tIns="0" rIns="0" bIns="0" rtlCol="0" anchor="t"/>
          <a:lstStyle/>
          <a:p>
            <a:pPr marL="342900" indent="-342900" algn="l">
              <a:spcAft>
                <a:spcPts val="600"/>
              </a:spcAft>
              <a:buSzPct val="100000"/>
              <a:buChar char="■"/>
            </a:pPr>
            <a:r>
              <a:rPr lang="en-US" sz="1600">
                <a:solidFill>
                  <a:srgbClr val="1F2937"/>
                </a:solidFill>
                <a:ea typeface="Arial" pitchFamily="34" charset="-122"/>
                <a:cs typeface="Arial" pitchFamily="34" charset="-120"/>
              </a:rPr>
              <a:t>Meeting time, venue and contact email clearly visible</a:t>
            </a:r>
            <a:endParaRPr lang="en-US" sz="1600"/>
          </a:p>
          <a:p>
            <a:pPr marL="342900" indent="-342900" algn="l">
              <a:spcAft>
                <a:spcPts val="600"/>
              </a:spcAft>
              <a:buSzPct val="100000"/>
              <a:buChar char="■"/>
            </a:pPr>
            <a:r>
              <a:rPr lang="en-US" sz="1600">
                <a:solidFill>
                  <a:srgbClr val="1F2937"/>
                </a:solidFill>
                <a:ea typeface="Arial" pitchFamily="34" charset="-122"/>
                <a:cs typeface="Arial" pitchFamily="34" charset="-120"/>
              </a:rPr>
              <a:t>Current president and board listed</a:t>
            </a:r>
            <a:endParaRPr lang="en-US" sz="1600"/>
          </a:p>
          <a:p>
            <a:pPr marL="342900" indent="-342900" algn="l">
              <a:spcAft>
                <a:spcPts val="600"/>
              </a:spcAft>
              <a:buSzPct val="100000"/>
              <a:buChar char="■"/>
            </a:pPr>
            <a:r>
              <a:rPr lang="en-US" sz="1600">
                <a:solidFill>
                  <a:srgbClr val="1F2937"/>
                </a:solidFill>
                <a:ea typeface="Arial" pitchFamily="34" charset="-122"/>
                <a:cs typeface="Arial" pitchFamily="34" charset="-120"/>
              </a:rPr>
              <a:t>Upcoming events with dates and booking links</a:t>
            </a:r>
            <a:endParaRPr lang="en-US" sz="1600"/>
          </a:p>
          <a:p>
            <a:pPr marL="342900" indent="-342900" algn="l">
              <a:spcAft>
                <a:spcPts val="600"/>
              </a:spcAft>
              <a:buSzPct val="100000"/>
              <a:buChar char="■"/>
            </a:pPr>
            <a:r>
              <a:rPr lang="en-US" sz="1600">
                <a:solidFill>
                  <a:srgbClr val="1F2937"/>
                </a:solidFill>
                <a:ea typeface="Arial" pitchFamily="34" charset="-122"/>
                <a:cs typeface="Arial" pitchFamily="34" charset="-120"/>
              </a:rPr>
              <a:t>Recent project stories with photos</a:t>
            </a:r>
            <a:endParaRPr lang="en-US" sz="1600"/>
          </a:p>
          <a:p>
            <a:pPr marL="342900" indent="-342900" algn="l">
              <a:spcAft>
                <a:spcPts val="600"/>
              </a:spcAft>
              <a:buSzPct val="100000"/>
              <a:buChar char="■"/>
            </a:pPr>
            <a:r>
              <a:rPr lang="en-US" sz="1600">
                <a:solidFill>
                  <a:srgbClr val="1F2937"/>
                </a:solidFill>
                <a:ea typeface="Arial" pitchFamily="34" charset="-122"/>
                <a:cs typeface="Arial" pitchFamily="34" charset="-120"/>
              </a:rPr>
              <a:t>"Join us" or "Contact us" form that actually works</a:t>
            </a:r>
            <a:endParaRPr lang="en-US" sz="1600"/>
          </a:p>
          <a:p>
            <a:pPr marL="342900" indent="-342900" algn="l">
              <a:spcAft>
                <a:spcPts val="600"/>
              </a:spcAft>
              <a:buSzPct val="100000"/>
              <a:buChar char="■"/>
            </a:pPr>
            <a:r>
              <a:rPr lang="en-US" sz="1600">
                <a:solidFill>
                  <a:srgbClr val="1F2937"/>
                </a:solidFill>
                <a:ea typeface="Arial" pitchFamily="34" charset="-122"/>
                <a:cs typeface="Arial" pitchFamily="34" charset="-120"/>
              </a:rPr>
              <a:t>Rotary logo, club name and District 9660 branding</a:t>
            </a:r>
            <a:endParaRPr lang="en-US" sz="1600"/>
          </a:p>
          <a:p>
            <a:pPr marL="342900" indent="-342900" algn="l">
              <a:spcAft>
                <a:spcPts val="600"/>
              </a:spcAft>
              <a:buSzPct val="100000"/>
              <a:buChar char="■"/>
            </a:pPr>
            <a:r>
              <a:rPr lang="en-US" sz="1600">
                <a:solidFill>
                  <a:srgbClr val="1F2937"/>
                </a:solidFill>
                <a:ea typeface="Arial" pitchFamily="34" charset="-122"/>
                <a:cs typeface="Arial" pitchFamily="34" charset="-120"/>
              </a:rPr>
              <a:t>Mobile-friendly</a:t>
            </a:r>
            <a:endParaRPr lang="en-US" sz="1600"/>
          </a:p>
        </p:txBody>
      </p:sp>
      <p:sp>
        <p:nvSpPr>
          <p:cNvPr id="11" name="Shape 9"/>
          <p:cNvSpPr/>
          <p:nvPr/>
        </p:nvSpPr>
        <p:spPr>
          <a:xfrm>
            <a:off x="6309360" y="1371600"/>
            <a:ext cx="5349240" cy="4937760"/>
          </a:xfrm>
          <a:prstGeom prst="rect">
            <a:avLst/>
          </a:prstGeom>
          <a:solidFill>
            <a:srgbClr val="FFFFFF"/>
          </a:solidFill>
          <a:ln w="9525">
            <a:solidFill>
              <a:srgbClr val="E5E7EB"/>
            </a:solidFill>
            <a:prstDash val="solid"/>
          </a:ln>
        </p:spPr>
        <p:txBody>
          <a:bodyPr/>
          <a:lstStyle/>
          <a:p>
            <a:endParaRPr lang="en-AU"/>
          </a:p>
        </p:txBody>
      </p:sp>
      <p:sp>
        <p:nvSpPr>
          <p:cNvPr id="12" name="Shape 10"/>
          <p:cNvSpPr/>
          <p:nvPr/>
        </p:nvSpPr>
        <p:spPr>
          <a:xfrm>
            <a:off x="6309360" y="1371600"/>
            <a:ext cx="5349240" cy="73152"/>
          </a:xfrm>
          <a:prstGeom prst="rect">
            <a:avLst/>
          </a:prstGeom>
          <a:solidFill>
            <a:srgbClr val="D41367"/>
          </a:solidFill>
          <a:ln/>
        </p:spPr>
        <p:txBody>
          <a:bodyPr/>
          <a:lstStyle/>
          <a:p>
            <a:endParaRPr lang="en-AU"/>
          </a:p>
        </p:txBody>
      </p:sp>
      <p:sp>
        <p:nvSpPr>
          <p:cNvPr id="13" name="Text 11"/>
          <p:cNvSpPr/>
          <p:nvPr/>
        </p:nvSpPr>
        <p:spPr>
          <a:xfrm>
            <a:off x="6492240" y="1508760"/>
            <a:ext cx="5029200" cy="320040"/>
          </a:xfrm>
          <a:prstGeom prst="rect">
            <a:avLst/>
          </a:prstGeom>
          <a:noFill/>
          <a:ln/>
        </p:spPr>
        <p:txBody>
          <a:bodyPr wrap="square" lIns="0" tIns="0" rIns="0" bIns="0" rtlCol="0" anchor="ctr"/>
          <a:lstStyle/>
          <a:p>
            <a:pPr marL="0" indent="0" algn="l">
              <a:buNone/>
            </a:pPr>
            <a:r>
              <a:rPr lang="en-US" sz="1100" b="1" kern="0" spc="400">
                <a:solidFill>
                  <a:srgbClr val="D41367"/>
                </a:solidFill>
                <a:ea typeface="Arial Black" pitchFamily="34" charset="-122"/>
                <a:cs typeface="Arial Black" pitchFamily="34" charset="-120"/>
              </a:rPr>
              <a:t>HOSTING OPTIONS</a:t>
            </a:r>
            <a:endParaRPr lang="en-US" sz="1100"/>
          </a:p>
        </p:txBody>
      </p:sp>
      <p:sp>
        <p:nvSpPr>
          <p:cNvPr id="14" name="Text 12"/>
          <p:cNvSpPr/>
          <p:nvPr/>
        </p:nvSpPr>
        <p:spPr>
          <a:xfrm>
            <a:off x="6492240" y="1828800"/>
            <a:ext cx="5029200" cy="502920"/>
          </a:xfrm>
          <a:prstGeom prst="rect">
            <a:avLst/>
          </a:prstGeom>
          <a:noFill/>
          <a:ln/>
        </p:spPr>
        <p:txBody>
          <a:bodyPr wrap="square" lIns="0" tIns="0" rIns="0" bIns="0" rtlCol="0" anchor="ctr"/>
          <a:lstStyle/>
          <a:p>
            <a:pPr marL="0" indent="0" algn="l">
              <a:buNone/>
            </a:pPr>
            <a:r>
              <a:rPr lang="en-US" sz="2200" b="1">
                <a:solidFill>
                  <a:srgbClr val="17458F"/>
                </a:solidFill>
                <a:ea typeface="Arial Black" pitchFamily="34" charset="-122"/>
                <a:cs typeface="Arial Black" pitchFamily="34" charset="-120"/>
              </a:rPr>
              <a:t>Three paths, all supported</a:t>
            </a:r>
            <a:endParaRPr lang="en-US" sz="2200"/>
          </a:p>
        </p:txBody>
      </p:sp>
      <p:sp>
        <p:nvSpPr>
          <p:cNvPr id="15" name="Shape 13"/>
          <p:cNvSpPr/>
          <p:nvPr/>
        </p:nvSpPr>
        <p:spPr>
          <a:xfrm>
            <a:off x="6492240" y="2514600"/>
            <a:ext cx="5029200" cy="1097280"/>
          </a:xfrm>
          <a:prstGeom prst="rect">
            <a:avLst/>
          </a:prstGeom>
          <a:solidFill>
            <a:srgbClr val="FAFAFA"/>
          </a:solidFill>
          <a:ln w="6350">
            <a:solidFill>
              <a:srgbClr val="E5E7EB"/>
            </a:solidFill>
            <a:prstDash val="solid"/>
          </a:ln>
        </p:spPr>
        <p:txBody>
          <a:bodyPr/>
          <a:lstStyle/>
          <a:p>
            <a:endParaRPr lang="en-AU"/>
          </a:p>
        </p:txBody>
      </p:sp>
      <p:sp>
        <p:nvSpPr>
          <p:cNvPr id="16" name="Shape 14"/>
          <p:cNvSpPr/>
          <p:nvPr/>
        </p:nvSpPr>
        <p:spPr>
          <a:xfrm>
            <a:off x="6492240" y="2514600"/>
            <a:ext cx="73152" cy="1097280"/>
          </a:xfrm>
          <a:prstGeom prst="rect">
            <a:avLst/>
          </a:prstGeom>
          <a:solidFill>
            <a:srgbClr val="17458F"/>
          </a:solidFill>
          <a:ln/>
        </p:spPr>
        <p:txBody>
          <a:bodyPr/>
          <a:lstStyle/>
          <a:p>
            <a:endParaRPr lang="en-AU"/>
          </a:p>
        </p:txBody>
      </p:sp>
      <p:sp>
        <p:nvSpPr>
          <p:cNvPr id="17" name="Text 15"/>
          <p:cNvSpPr/>
          <p:nvPr/>
        </p:nvSpPr>
        <p:spPr>
          <a:xfrm>
            <a:off x="6675120" y="2624328"/>
            <a:ext cx="4754880" cy="365760"/>
          </a:xfrm>
          <a:prstGeom prst="rect">
            <a:avLst/>
          </a:prstGeom>
          <a:noFill/>
          <a:ln/>
        </p:spPr>
        <p:txBody>
          <a:bodyPr wrap="square" lIns="0" tIns="0" rIns="0" bIns="0" rtlCol="0" anchor="ctr"/>
          <a:lstStyle/>
          <a:p>
            <a:pPr marL="0" indent="0" algn="l">
              <a:buNone/>
            </a:pPr>
            <a:r>
              <a:rPr lang="en-US" sz="1400" b="1" err="1">
                <a:solidFill>
                  <a:srgbClr val="17458F"/>
                </a:solidFill>
                <a:ea typeface="Arial Black" pitchFamily="34" charset="-122"/>
                <a:cs typeface="Arial Black" pitchFamily="34" charset="-120"/>
              </a:rPr>
              <a:t>DACdb</a:t>
            </a:r>
            <a:endParaRPr lang="en-US" sz="1400"/>
          </a:p>
        </p:txBody>
      </p:sp>
      <p:sp>
        <p:nvSpPr>
          <p:cNvPr id="18" name="Text 16"/>
          <p:cNvSpPr/>
          <p:nvPr/>
        </p:nvSpPr>
        <p:spPr>
          <a:xfrm>
            <a:off x="6675120" y="2971800"/>
            <a:ext cx="4754880" cy="594360"/>
          </a:xfrm>
          <a:prstGeom prst="rect">
            <a:avLst/>
          </a:prstGeom>
          <a:noFill/>
          <a:ln/>
        </p:spPr>
        <p:txBody>
          <a:bodyPr wrap="square" lIns="0" tIns="0" rIns="0" bIns="0" rtlCol="0" anchor="t"/>
          <a:lstStyle/>
          <a:p>
            <a:pPr marL="0" indent="0" algn="l">
              <a:buNone/>
            </a:pPr>
            <a:r>
              <a:rPr lang="en-US" sz="1100">
                <a:solidFill>
                  <a:srgbClr val="4B5563"/>
                </a:solidFill>
                <a:ea typeface="Arial" pitchFamily="34" charset="-122"/>
                <a:cs typeface="Arial" pitchFamily="34" charset="-120"/>
              </a:rPr>
              <a:t>Built-in to </a:t>
            </a:r>
            <a:r>
              <a:rPr lang="en-US" sz="1100" err="1">
                <a:solidFill>
                  <a:srgbClr val="4B5563"/>
                </a:solidFill>
                <a:ea typeface="Arial" pitchFamily="34" charset="-122"/>
                <a:cs typeface="Arial" pitchFamily="34" charset="-120"/>
              </a:rPr>
              <a:t>DACdb</a:t>
            </a:r>
            <a:r>
              <a:rPr lang="en-US" sz="1100">
                <a:solidFill>
                  <a:srgbClr val="4B5563"/>
                </a:solidFill>
                <a:ea typeface="Arial" pitchFamily="34" charset="-122"/>
                <a:cs typeface="Arial" pitchFamily="34" charset="-120"/>
              </a:rPr>
              <a:t>. Easiest option for clubs without a webmaster. </a:t>
            </a:r>
            <a:endParaRPr lang="en-US" sz="1100"/>
          </a:p>
        </p:txBody>
      </p:sp>
      <p:sp>
        <p:nvSpPr>
          <p:cNvPr id="19" name="Shape 17"/>
          <p:cNvSpPr/>
          <p:nvPr/>
        </p:nvSpPr>
        <p:spPr>
          <a:xfrm>
            <a:off x="6492240" y="3749040"/>
            <a:ext cx="5029200" cy="1097280"/>
          </a:xfrm>
          <a:prstGeom prst="rect">
            <a:avLst/>
          </a:prstGeom>
          <a:solidFill>
            <a:srgbClr val="FAFAFA"/>
          </a:solidFill>
          <a:ln w="6350">
            <a:solidFill>
              <a:srgbClr val="E5E7EB"/>
            </a:solidFill>
            <a:prstDash val="solid"/>
          </a:ln>
        </p:spPr>
        <p:txBody>
          <a:bodyPr/>
          <a:lstStyle/>
          <a:p>
            <a:endParaRPr lang="en-AU"/>
          </a:p>
        </p:txBody>
      </p:sp>
      <p:sp>
        <p:nvSpPr>
          <p:cNvPr id="20" name="Shape 18"/>
          <p:cNvSpPr/>
          <p:nvPr/>
        </p:nvSpPr>
        <p:spPr>
          <a:xfrm>
            <a:off x="6492240" y="3749040"/>
            <a:ext cx="73152" cy="1097280"/>
          </a:xfrm>
          <a:prstGeom prst="rect">
            <a:avLst/>
          </a:prstGeom>
          <a:solidFill>
            <a:srgbClr val="005DAA"/>
          </a:solidFill>
          <a:ln/>
        </p:spPr>
        <p:txBody>
          <a:bodyPr/>
          <a:lstStyle/>
          <a:p>
            <a:endParaRPr lang="en-AU"/>
          </a:p>
        </p:txBody>
      </p:sp>
      <p:sp>
        <p:nvSpPr>
          <p:cNvPr id="21" name="Text 19"/>
          <p:cNvSpPr/>
          <p:nvPr/>
        </p:nvSpPr>
        <p:spPr>
          <a:xfrm>
            <a:off x="6675120" y="3858768"/>
            <a:ext cx="4754880" cy="365760"/>
          </a:xfrm>
          <a:prstGeom prst="rect">
            <a:avLst/>
          </a:prstGeom>
          <a:noFill/>
          <a:ln/>
        </p:spPr>
        <p:txBody>
          <a:bodyPr wrap="square" lIns="0" tIns="0" rIns="0" bIns="0" rtlCol="0" anchor="ctr"/>
          <a:lstStyle/>
          <a:p>
            <a:pPr marL="0" indent="0" algn="l">
              <a:buNone/>
            </a:pPr>
            <a:r>
              <a:rPr lang="en-US" sz="1400" b="1">
                <a:solidFill>
                  <a:srgbClr val="17458F"/>
                </a:solidFill>
                <a:ea typeface="Arial Black" pitchFamily="34" charset="-122"/>
                <a:cs typeface="Arial Black" pitchFamily="34" charset="-120"/>
              </a:rPr>
              <a:t>WordPress </a:t>
            </a:r>
            <a:endParaRPr lang="en-US" sz="1400"/>
          </a:p>
        </p:txBody>
      </p:sp>
      <p:sp>
        <p:nvSpPr>
          <p:cNvPr id="22" name="Text 20"/>
          <p:cNvSpPr/>
          <p:nvPr/>
        </p:nvSpPr>
        <p:spPr>
          <a:xfrm>
            <a:off x="6675120" y="4206240"/>
            <a:ext cx="4754880" cy="594360"/>
          </a:xfrm>
          <a:prstGeom prst="rect">
            <a:avLst/>
          </a:prstGeom>
          <a:noFill/>
          <a:ln/>
        </p:spPr>
        <p:txBody>
          <a:bodyPr wrap="square" lIns="0" tIns="0" rIns="0" bIns="0" rtlCol="0" anchor="t"/>
          <a:lstStyle/>
          <a:p>
            <a:r>
              <a:rPr lang="en-US" sz="1100">
                <a:solidFill>
                  <a:srgbClr val="4B5563"/>
                </a:solidFill>
                <a:ea typeface="Arial" pitchFamily="34" charset="-122"/>
                <a:cs typeface="Arial" pitchFamily="34" charset="-120"/>
              </a:rPr>
              <a:t>Maximum flexibility but requires someone comfortable with website tools. We can recommend templates.</a:t>
            </a:r>
            <a:endParaRPr lang="en-US" sz="1100"/>
          </a:p>
          <a:p>
            <a:pPr marL="0" indent="0" algn="l">
              <a:buNone/>
            </a:pPr>
            <a:endParaRPr lang="en-US" sz="1100"/>
          </a:p>
        </p:txBody>
      </p:sp>
      <p:sp>
        <p:nvSpPr>
          <p:cNvPr id="23" name="Shape 21"/>
          <p:cNvSpPr/>
          <p:nvPr/>
        </p:nvSpPr>
        <p:spPr>
          <a:xfrm>
            <a:off x="6492240" y="4983480"/>
            <a:ext cx="5029200" cy="1097280"/>
          </a:xfrm>
          <a:prstGeom prst="rect">
            <a:avLst/>
          </a:prstGeom>
          <a:solidFill>
            <a:srgbClr val="FAFAFA"/>
          </a:solidFill>
          <a:ln w="6350">
            <a:solidFill>
              <a:srgbClr val="E5E7EB"/>
            </a:solidFill>
            <a:prstDash val="solid"/>
          </a:ln>
        </p:spPr>
        <p:txBody>
          <a:bodyPr/>
          <a:lstStyle/>
          <a:p>
            <a:endParaRPr lang="en-AU"/>
          </a:p>
        </p:txBody>
      </p:sp>
      <p:sp>
        <p:nvSpPr>
          <p:cNvPr id="24" name="Shape 22"/>
          <p:cNvSpPr/>
          <p:nvPr/>
        </p:nvSpPr>
        <p:spPr>
          <a:xfrm>
            <a:off x="6492240" y="4983480"/>
            <a:ext cx="73152" cy="1097280"/>
          </a:xfrm>
          <a:prstGeom prst="rect">
            <a:avLst/>
          </a:prstGeom>
          <a:solidFill>
            <a:srgbClr val="F7A81B"/>
          </a:solidFill>
          <a:ln/>
        </p:spPr>
        <p:txBody>
          <a:bodyPr/>
          <a:lstStyle/>
          <a:p>
            <a:endParaRPr lang="en-AU"/>
          </a:p>
        </p:txBody>
      </p:sp>
      <p:sp>
        <p:nvSpPr>
          <p:cNvPr id="25" name="Text 23"/>
          <p:cNvSpPr/>
          <p:nvPr/>
        </p:nvSpPr>
        <p:spPr>
          <a:xfrm>
            <a:off x="6675120" y="5093208"/>
            <a:ext cx="4754880" cy="365760"/>
          </a:xfrm>
          <a:prstGeom prst="rect">
            <a:avLst/>
          </a:prstGeom>
          <a:noFill/>
          <a:ln/>
        </p:spPr>
        <p:txBody>
          <a:bodyPr wrap="square" lIns="0" tIns="0" rIns="0" bIns="0" rtlCol="0" anchor="ctr"/>
          <a:lstStyle/>
          <a:p>
            <a:pPr marL="0" indent="0" algn="l">
              <a:buNone/>
            </a:pPr>
            <a:r>
              <a:rPr lang="en-US" sz="1400" b="1">
                <a:solidFill>
                  <a:srgbClr val="17458F"/>
                </a:solidFill>
                <a:ea typeface="Arial Black" pitchFamily="34" charset="-122"/>
                <a:cs typeface="Arial Black" pitchFamily="34" charset="-120"/>
              </a:rPr>
              <a:t>Wix, Weebly, Squarespace, </a:t>
            </a:r>
            <a:r>
              <a:rPr lang="en-US" sz="1400" b="1" err="1">
                <a:solidFill>
                  <a:srgbClr val="17458F"/>
                </a:solidFill>
                <a:ea typeface="Arial Black" pitchFamily="34" charset="-122"/>
                <a:cs typeface="Arial Black" pitchFamily="34" charset="-120"/>
              </a:rPr>
              <a:t>etc</a:t>
            </a:r>
            <a:endParaRPr lang="en-US" sz="1400"/>
          </a:p>
        </p:txBody>
      </p:sp>
      <p:sp>
        <p:nvSpPr>
          <p:cNvPr id="26" name="Text 24"/>
          <p:cNvSpPr/>
          <p:nvPr/>
        </p:nvSpPr>
        <p:spPr>
          <a:xfrm>
            <a:off x="6675120" y="5440680"/>
            <a:ext cx="4754880" cy="594360"/>
          </a:xfrm>
          <a:prstGeom prst="rect">
            <a:avLst/>
          </a:prstGeom>
          <a:noFill/>
          <a:ln/>
        </p:spPr>
        <p:txBody>
          <a:bodyPr wrap="square" lIns="0" tIns="0" rIns="0" bIns="0" rtlCol="0" anchor="t"/>
          <a:lstStyle/>
          <a:p>
            <a:pPr marL="0" indent="0" algn="l">
              <a:buNone/>
            </a:pPr>
            <a:endParaRPr lang="en-US" sz="1100"/>
          </a:p>
        </p:txBody>
      </p:sp>
      <p:sp>
        <p:nvSpPr>
          <p:cNvPr id="27" name="Shape 25"/>
          <p:cNvSpPr/>
          <p:nvPr/>
        </p:nvSpPr>
        <p:spPr>
          <a:xfrm>
            <a:off x="457200" y="6473952"/>
            <a:ext cx="11277295" cy="13716"/>
          </a:xfrm>
          <a:prstGeom prst="rect">
            <a:avLst/>
          </a:prstGeom>
          <a:solidFill>
            <a:srgbClr val="E5E7EB"/>
          </a:solidFill>
          <a:ln/>
        </p:spPr>
        <p:txBody>
          <a:bodyPr/>
          <a:lstStyle/>
          <a:p>
            <a:endParaRPr lang="en-AU"/>
          </a:p>
        </p:txBody>
      </p:sp>
      <p:sp>
        <p:nvSpPr>
          <p:cNvPr id="28" name="Text 26"/>
          <p:cNvSpPr/>
          <p:nvPr/>
        </p:nvSpPr>
        <p:spPr>
          <a:xfrm>
            <a:off x="502920" y="6528816"/>
            <a:ext cx="9601200" cy="256032"/>
          </a:xfrm>
          <a:prstGeom prst="rect">
            <a:avLst/>
          </a:prstGeom>
          <a:noFill/>
          <a:ln/>
        </p:spPr>
        <p:txBody>
          <a:bodyPr wrap="square" lIns="0" tIns="0" rIns="0" bIns="0" rtlCol="0" anchor="ctr"/>
          <a:lstStyle/>
          <a:p>
            <a:pPr marL="0" indent="0" algn="l">
              <a:buNone/>
            </a:pPr>
            <a:r>
              <a:rPr lang="en-US" sz="900">
                <a:solidFill>
                  <a:srgbClr val="6B7280"/>
                </a:solidFill>
                <a:ea typeface="Arial" pitchFamily="34" charset="-122"/>
                <a:cs typeface="Arial" pitchFamily="34" charset="-120"/>
              </a:rPr>
              <a:t>District 9660 Public Image Committee   |   Training Webinar   |   Sunday 19 April 2026</a:t>
            </a:r>
            <a:endParaRPr lang="en-US" sz="900"/>
          </a:p>
        </p:txBody>
      </p:sp>
      <p:pic>
        <p:nvPicPr>
          <p:cNvPr id="30" name="Image 0" descr="preencoded.png">
            <a:extLst>
              <a:ext uri="{FF2B5EF4-FFF2-40B4-BE49-F238E27FC236}">
                <a16:creationId xmlns:a16="http://schemas.microsoft.com/office/drawing/2014/main" id="{08C240BE-9629-DA8A-EBB8-00700538B0FB}"/>
              </a:ext>
            </a:extLst>
          </p:cNvPr>
          <p:cNvPicPr>
            <a:picLocks noChangeAspect="1"/>
          </p:cNvPicPr>
          <p:nvPr/>
        </p:nvPicPr>
        <p:blipFill>
          <a:blip r:embed="rId3"/>
          <a:stretch>
            <a:fillRect/>
          </a:stretch>
        </p:blipFill>
        <p:spPr>
          <a:xfrm>
            <a:off x="11329233" y="73152"/>
            <a:ext cx="757855" cy="292608"/>
          </a:xfrm>
          <a:prstGeom prst="rect">
            <a:avLst/>
          </a:prstGeom>
        </p:spPr>
      </p:pic>
      <p:sp>
        <p:nvSpPr>
          <p:cNvPr id="31" name="Text 20">
            <a:extLst>
              <a:ext uri="{FF2B5EF4-FFF2-40B4-BE49-F238E27FC236}">
                <a16:creationId xmlns:a16="http://schemas.microsoft.com/office/drawing/2014/main" id="{C3013242-CD8B-F7F1-D6D6-E825F1B8AEEA}"/>
              </a:ext>
            </a:extLst>
          </p:cNvPr>
          <p:cNvSpPr/>
          <p:nvPr/>
        </p:nvSpPr>
        <p:spPr>
          <a:xfrm>
            <a:off x="6675120" y="5449824"/>
            <a:ext cx="4754880" cy="594360"/>
          </a:xfrm>
          <a:prstGeom prst="rect">
            <a:avLst/>
          </a:prstGeom>
          <a:noFill/>
          <a:ln/>
        </p:spPr>
        <p:txBody>
          <a:bodyPr wrap="square" lIns="0" tIns="0" rIns="0" bIns="0" rtlCol="0" anchor="t"/>
          <a:lstStyle/>
          <a:p>
            <a:r>
              <a:rPr lang="en-US" sz="1100">
                <a:solidFill>
                  <a:srgbClr val="4B5563"/>
                </a:solidFill>
                <a:ea typeface="Arial" pitchFamily="34" charset="-122"/>
                <a:cs typeface="Arial" pitchFamily="34" charset="-120"/>
              </a:rPr>
              <a:t>Moderate learning curve. Good if you want more design control.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05840"/>
          </a:xfrm>
          <a:prstGeom prst="rect">
            <a:avLst/>
          </a:prstGeom>
          <a:solidFill>
            <a:srgbClr val="17458F"/>
          </a:solidFill>
          <a:ln/>
        </p:spPr>
        <p:txBody>
          <a:bodyPr/>
          <a:lstStyle/>
          <a:p>
            <a:endParaRPr lang="en-AU"/>
          </a:p>
        </p:txBody>
      </p:sp>
      <p:sp>
        <p:nvSpPr>
          <p:cNvPr id="3" name="Shape 1"/>
          <p:cNvSpPr/>
          <p:nvPr/>
        </p:nvSpPr>
        <p:spPr>
          <a:xfrm>
            <a:off x="0" y="1005840"/>
            <a:ext cx="12191695" cy="73152"/>
          </a:xfrm>
          <a:prstGeom prst="rect">
            <a:avLst/>
          </a:prstGeom>
          <a:solidFill>
            <a:srgbClr val="F7A81B"/>
          </a:solidFill>
          <a:ln/>
        </p:spPr>
        <p:txBody>
          <a:bodyPr/>
          <a:lstStyle/>
          <a:p>
            <a:endParaRPr lang="en-AU"/>
          </a:p>
        </p:txBody>
      </p:sp>
      <p:sp>
        <p:nvSpPr>
          <p:cNvPr id="4" name="Text 2"/>
          <p:cNvSpPr/>
          <p:nvPr/>
        </p:nvSpPr>
        <p:spPr>
          <a:xfrm>
            <a:off x="548640" y="91440"/>
            <a:ext cx="11094415" cy="548640"/>
          </a:xfrm>
          <a:prstGeom prst="rect">
            <a:avLst/>
          </a:prstGeom>
          <a:noFill/>
          <a:ln/>
        </p:spPr>
        <p:txBody>
          <a:bodyPr wrap="square" lIns="0" tIns="0" rIns="0" bIns="0" rtlCol="0" anchor="ctr"/>
          <a:lstStyle/>
          <a:p>
            <a:pPr marL="0" indent="0" algn="l">
              <a:buNone/>
            </a:pPr>
            <a:r>
              <a:rPr lang="en-US" sz="3000" b="1">
                <a:solidFill>
                  <a:srgbClr val="FFFFFF"/>
                </a:solidFill>
                <a:ea typeface="Arial Black" pitchFamily="34" charset="-122"/>
                <a:cs typeface="Arial Black" pitchFamily="34" charset="-120"/>
              </a:rPr>
              <a:t>Telling Your Stories &amp; Key Resources</a:t>
            </a:r>
            <a:endParaRPr lang="en-US" sz="3000"/>
          </a:p>
        </p:txBody>
      </p:sp>
      <p:sp>
        <p:nvSpPr>
          <p:cNvPr id="5" name="Text 3"/>
          <p:cNvSpPr/>
          <p:nvPr/>
        </p:nvSpPr>
        <p:spPr>
          <a:xfrm>
            <a:off x="548640" y="640080"/>
            <a:ext cx="11094415" cy="320040"/>
          </a:xfrm>
          <a:prstGeom prst="rect">
            <a:avLst/>
          </a:prstGeom>
          <a:noFill/>
          <a:ln/>
        </p:spPr>
        <p:txBody>
          <a:bodyPr wrap="square" lIns="0" tIns="0" rIns="0" bIns="0" rtlCol="0" anchor="ctr"/>
          <a:lstStyle/>
          <a:p>
            <a:pPr marL="0" indent="0" algn="l">
              <a:buNone/>
            </a:pPr>
            <a:r>
              <a:rPr lang="en-US" sz="1300" i="1">
                <a:solidFill>
                  <a:srgbClr val="F7A81B"/>
                </a:solidFill>
                <a:ea typeface="Arial" pitchFamily="34" charset="-122"/>
                <a:cs typeface="Arial" pitchFamily="34" charset="-120"/>
              </a:rPr>
              <a:t>Share your local impact with Rotary South Pacific</a:t>
            </a:r>
            <a:endParaRPr lang="en-US" sz="1300"/>
          </a:p>
        </p:txBody>
      </p:sp>
      <p:sp>
        <p:nvSpPr>
          <p:cNvPr id="6" name="Text 4"/>
          <p:cNvSpPr/>
          <p:nvPr/>
        </p:nvSpPr>
        <p:spPr>
          <a:xfrm>
            <a:off x="548640" y="1325880"/>
            <a:ext cx="11094415" cy="731520"/>
          </a:xfrm>
          <a:prstGeom prst="rect">
            <a:avLst/>
          </a:prstGeom>
          <a:noFill/>
          <a:ln/>
        </p:spPr>
        <p:txBody>
          <a:bodyPr wrap="square" lIns="0" tIns="0" rIns="0" bIns="0" rtlCol="0" anchor="t"/>
          <a:lstStyle/>
          <a:p>
            <a:pPr marL="0" indent="0" algn="l">
              <a:buNone/>
            </a:pPr>
            <a:r>
              <a:rPr lang="en-US" sz="1300">
                <a:solidFill>
                  <a:srgbClr val="4B5563"/>
                </a:solidFill>
                <a:ea typeface="Arial" pitchFamily="34" charset="-122"/>
                <a:cs typeface="Arial" pitchFamily="34" charset="-120"/>
              </a:rPr>
              <a:t>Share your local projects, events and community impact stories with Rotary South Pacific. Real stories influence non-members to think: "I want to be part of something like that."</a:t>
            </a:r>
            <a:endParaRPr lang="en-US" sz="1300"/>
          </a:p>
        </p:txBody>
      </p:sp>
      <p:sp>
        <p:nvSpPr>
          <p:cNvPr id="7" name="Shape 5"/>
          <p:cNvSpPr/>
          <p:nvPr/>
        </p:nvSpPr>
        <p:spPr>
          <a:xfrm>
            <a:off x="548640" y="2194560"/>
            <a:ext cx="5486400" cy="1874520"/>
          </a:xfrm>
          <a:prstGeom prst="rect">
            <a:avLst/>
          </a:prstGeom>
          <a:solidFill>
            <a:srgbClr val="FFFFFF"/>
          </a:solidFill>
          <a:ln w="9525">
            <a:solidFill>
              <a:srgbClr val="E5E7EB"/>
            </a:solidFill>
            <a:prstDash val="solid"/>
          </a:ln>
          <a:effectLst>
            <a:outerShdw blurRad="101600" dist="25400" dir="5400000" algn="bl" rotWithShape="0">
              <a:srgbClr val="000000">
                <a:alpha val="8000"/>
              </a:srgbClr>
            </a:outerShdw>
          </a:effectLst>
        </p:spPr>
        <p:txBody>
          <a:bodyPr/>
          <a:lstStyle/>
          <a:p>
            <a:endParaRPr lang="en-AU"/>
          </a:p>
        </p:txBody>
      </p:sp>
      <p:sp>
        <p:nvSpPr>
          <p:cNvPr id="8" name="Shape 6"/>
          <p:cNvSpPr/>
          <p:nvPr/>
        </p:nvSpPr>
        <p:spPr>
          <a:xfrm>
            <a:off x="548640" y="2194560"/>
            <a:ext cx="91440" cy="1874520"/>
          </a:xfrm>
          <a:prstGeom prst="rect">
            <a:avLst/>
          </a:prstGeom>
          <a:solidFill>
            <a:srgbClr val="17458F"/>
          </a:solidFill>
          <a:ln/>
        </p:spPr>
        <p:txBody>
          <a:bodyPr/>
          <a:lstStyle/>
          <a:p>
            <a:endParaRPr lang="en-AU"/>
          </a:p>
        </p:txBody>
      </p:sp>
      <p:sp>
        <p:nvSpPr>
          <p:cNvPr id="9" name="Text 7"/>
          <p:cNvSpPr/>
          <p:nvPr/>
        </p:nvSpPr>
        <p:spPr>
          <a:xfrm>
            <a:off x="822960" y="2377440"/>
            <a:ext cx="5029200" cy="411480"/>
          </a:xfrm>
          <a:prstGeom prst="rect">
            <a:avLst/>
          </a:prstGeom>
          <a:noFill/>
          <a:ln/>
        </p:spPr>
        <p:txBody>
          <a:bodyPr wrap="square" lIns="0" tIns="0" rIns="0" bIns="0" rtlCol="0" anchor="ctr"/>
          <a:lstStyle/>
          <a:p>
            <a:pPr marL="0" indent="0" algn="l">
              <a:buNone/>
            </a:pPr>
            <a:r>
              <a:rPr lang="en-US" sz="1800" b="1">
                <a:solidFill>
                  <a:srgbClr val="17458F"/>
                </a:solidFill>
                <a:ea typeface="Arial Black" pitchFamily="34" charset="-122"/>
                <a:cs typeface="Arial Black" pitchFamily="34" charset="-120"/>
              </a:rPr>
              <a:t>Rotary Brand Centre</a:t>
            </a:r>
            <a:endParaRPr lang="en-US" sz="1800"/>
          </a:p>
        </p:txBody>
      </p:sp>
      <p:sp>
        <p:nvSpPr>
          <p:cNvPr id="10" name="Text 8"/>
          <p:cNvSpPr/>
          <p:nvPr/>
        </p:nvSpPr>
        <p:spPr>
          <a:xfrm>
            <a:off x="822960" y="2834640"/>
            <a:ext cx="5029200" cy="731520"/>
          </a:xfrm>
          <a:prstGeom prst="rect">
            <a:avLst/>
          </a:prstGeom>
          <a:noFill/>
          <a:ln/>
        </p:spPr>
        <p:txBody>
          <a:bodyPr wrap="square" lIns="0" tIns="0" rIns="0" bIns="0" rtlCol="0" anchor="t"/>
          <a:lstStyle/>
          <a:p>
            <a:pPr marL="0" indent="0" algn="l">
              <a:buNone/>
            </a:pPr>
            <a:r>
              <a:rPr lang="en-US" sz="1200">
                <a:solidFill>
                  <a:srgbClr val="4B5563"/>
                </a:solidFill>
                <a:ea typeface="Arial" pitchFamily="34" charset="-122"/>
                <a:cs typeface="Arial" pitchFamily="34" charset="-120"/>
              </a:rPr>
              <a:t>262 images, 161 videos, People of Action templates and ready-to-use social media content.</a:t>
            </a:r>
            <a:endParaRPr lang="en-US" sz="1200"/>
          </a:p>
        </p:txBody>
      </p:sp>
      <p:sp>
        <p:nvSpPr>
          <p:cNvPr id="11" name="Shape 9"/>
          <p:cNvSpPr/>
          <p:nvPr/>
        </p:nvSpPr>
        <p:spPr>
          <a:xfrm>
            <a:off x="822960" y="3611880"/>
            <a:ext cx="4937760" cy="320040"/>
          </a:xfrm>
          <a:prstGeom prst="rect">
            <a:avLst/>
          </a:prstGeom>
          <a:solidFill>
            <a:srgbClr val="F2F7FD"/>
          </a:solidFill>
          <a:ln/>
        </p:spPr>
        <p:txBody>
          <a:bodyPr/>
          <a:lstStyle/>
          <a:p>
            <a:endParaRPr lang="en-AU"/>
          </a:p>
        </p:txBody>
      </p:sp>
      <p:sp>
        <p:nvSpPr>
          <p:cNvPr id="12" name="Text 10"/>
          <p:cNvSpPr/>
          <p:nvPr/>
        </p:nvSpPr>
        <p:spPr>
          <a:xfrm>
            <a:off x="960120" y="3611880"/>
            <a:ext cx="4754880" cy="320040"/>
          </a:xfrm>
          <a:prstGeom prst="rect">
            <a:avLst/>
          </a:prstGeom>
          <a:noFill/>
          <a:ln/>
        </p:spPr>
        <p:txBody>
          <a:bodyPr wrap="square" lIns="0" tIns="0" rIns="0" bIns="0" rtlCol="0" anchor="ctr"/>
          <a:lstStyle/>
          <a:p>
            <a:pPr marL="0" indent="0" algn="l">
              <a:buNone/>
            </a:pPr>
            <a:r>
              <a:rPr lang="en-US" sz="1100" b="1">
                <a:solidFill>
                  <a:srgbClr val="17458F"/>
                </a:solidFill>
                <a:ea typeface="Courier New" pitchFamily="34" charset="-122"/>
                <a:cs typeface="Courier New" pitchFamily="34" charset="-120"/>
              </a:rPr>
              <a:t>brandcenter.rotary.org</a:t>
            </a:r>
            <a:endParaRPr lang="en-US" sz="1100"/>
          </a:p>
        </p:txBody>
      </p:sp>
      <p:sp>
        <p:nvSpPr>
          <p:cNvPr id="13" name="Shape 11"/>
          <p:cNvSpPr/>
          <p:nvPr/>
        </p:nvSpPr>
        <p:spPr>
          <a:xfrm>
            <a:off x="6263640" y="2194560"/>
            <a:ext cx="5486400" cy="1874520"/>
          </a:xfrm>
          <a:prstGeom prst="rect">
            <a:avLst/>
          </a:prstGeom>
          <a:solidFill>
            <a:srgbClr val="FFFFFF"/>
          </a:solidFill>
          <a:ln w="9525">
            <a:solidFill>
              <a:srgbClr val="E5E7EB"/>
            </a:solidFill>
            <a:prstDash val="solid"/>
          </a:ln>
          <a:effectLst>
            <a:outerShdw blurRad="101600" dist="25400" dir="5400000" algn="bl" rotWithShape="0">
              <a:srgbClr val="000000">
                <a:alpha val="8000"/>
              </a:srgbClr>
            </a:outerShdw>
          </a:effectLst>
        </p:spPr>
        <p:txBody>
          <a:bodyPr/>
          <a:lstStyle/>
          <a:p>
            <a:endParaRPr lang="en-AU"/>
          </a:p>
        </p:txBody>
      </p:sp>
      <p:sp>
        <p:nvSpPr>
          <p:cNvPr id="14" name="Shape 12"/>
          <p:cNvSpPr/>
          <p:nvPr/>
        </p:nvSpPr>
        <p:spPr>
          <a:xfrm>
            <a:off x="6263640" y="2194560"/>
            <a:ext cx="91440" cy="1874520"/>
          </a:xfrm>
          <a:prstGeom prst="rect">
            <a:avLst/>
          </a:prstGeom>
          <a:solidFill>
            <a:srgbClr val="005DAA"/>
          </a:solidFill>
          <a:ln/>
        </p:spPr>
        <p:txBody>
          <a:bodyPr/>
          <a:lstStyle/>
          <a:p>
            <a:endParaRPr lang="en-AU"/>
          </a:p>
        </p:txBody>
      </p:sp>
      <p:sp>
        <p:nvSpPr>
          <p:cNvPr id="15" name="Text 13"/>
          <p:cNvSpPr/>
          <p:nvPr/>
        </p:nvSpPr>
        <p:spPr>
          <a:xfrm>
            <a:off x="6537960" y="2377440"/>
            <a:ext cx="5029200" cy="411480"/>
          </a:xfrm>
          <a:prstGeom prst="rect">
            <a:avLst/>
          </a:prstGeom>
          <a:noFill/>
          <a:ln/>
        </p:spPr>
        <p:txBody>
          <a:bodyPr wrap="square" lIns="0" tIns="0" rIns="0" bIns="0" rtlCol="0" anchor="ctr"/>
          <a:lstStyle/>
          <a:p>
            <a:pPr marL="0" indent="0" algn="l">
              <a:buNone/>
            </a:pPr>
            <a:r>
              <a:rPr lang="en-US" sz="1800" b="1">
                <a:solidFill>
                  <a:srgbClr val="17458F"/>
                </a:solidFill>
                <a:ea typeface="Arial Black" pitchFamily="34" charset="-122"/>
                <a:cs typeface="Arial Black" pitchFamily="34" charset="-120"/>
              </a:rPr>
              <a:t>Rotary South Pacific</a:t>
            </a:r>
            <a:endParaRPr lang="en-US" sz="1800"/>
          </a:p>
        </p:txBody>
      </p:sp>
      <p:sp>
        <p:nvSpPr>
          <p:cNvPr id="16" name="Text 14"/>
          <p:cNvSpPr/>
          <p:nvPr/>
        </p:nvSpPr>
        <p:spPr>
          <a:xfrm>
            <a:off x="6537960" y="2834640"/>
            <a:ext cx="5029200" cy="731520"/>
          </a:xfrm>
          <a:prstGeom prst="rect">
            <a:avLst/>
          </a:prstGeom>
          <a:noFill/>
          <a:ln/>
        </p:spPr>
        <p:txBody>
          <a:bodyPr wrap="square" lIns="0" tIns="0" rIns="0" bIns="0" rtlCol="0" anchor="t"/>
          <a:lstStyle/>
          <a:p>
            <a:pPr marL="0" indent="0" algn="l">
              <a:buNone/>
            </a:pPr>
            <a:r>
              <a:rPr lang="en-US" sz="1200">
                <a:solidFill>
                  <a:srgbClr val="4B5563"/>
                </a:solidFill>
                <a:ea typeface="Arial" pitchFamily="34" charset="-122"/>
                <a:cs typeface="Arial" pitchFamily="34" charset="-120"/>
              </a:rPr>
              <a:t>120+ Facebook posts, 7 video suites with photos and ready-to-go social posts. Share them!</a:t>
            </a:r>
            <a:endParaRPr lang="en-US" sz="1200"/>
          </a:p>
        </p:txBody>
      </p:sp>
      <p:sp>
        <p:nvSpPr>
          <p:cNvPr id="17" name="Shape 15"/>
          <p:cNvSpPr/>
          <p:nvPr/>
        </p:nvSpPr>
        <p:spPr>
          <a:xfrm>
            <a:off x="6537960" y="3611880"/>
            <a:ext cx="4937760" cy="320040"/>
          </a:xfrm>
          <a:prstGeom prst="rect">
            <a:avLst/>
          </a:prstGeom>
          <a:solidFill>
            <a:srgbClr val="F2F7FD"/>
          </a:solidFill>
          <a:ln/>
        </p:spPr>
        <p:txBody>
          <a:bodyPr/>
          <a:lstStyle/>
          <a:p>
            <a:endParaRPr lang="en-AU"/>
          </a:p>
        </p:txBody>
      </p:sp>
      <p:sp>
        <p:nvSpPr>
          <p:cNvPr id="18" name="Text 16"/>
          <p:cNvSpPr/>
          <p:nvPr/>
        </p:nvSpPr>
        <p:spPr>
          <a:xfrm>
            <a:off x="6675120" y="3611880"/>
            <a:ext cx="4754880" cy="320040"/>
          </a:xfrm>
          <a:prstGeom prst="rect">
            <a:avLst/>
          </a:prstGeom>
          <a:noFill/>
          <a:ln/>
        </p:spPr>
        <p:txBody>
          <a:bodyPr wrap="square" lIns="0" tIns="0" rIns="0" bIns="0" rtlCol="0" anchor="ctr"/>
          <a:lstStyle/>
          <a:p>
            <a:pPr marL="0" indent="0" algn="l">
              <a:buNone/>
            </a:pPr>
            <a:r>
              <a:rPr lang="en-US" sz="1100" b="1">
                <a:solidFill>
                  <a:srgbClr val="005DAA"/>
                </a:solidFill>
                <a:ea typeface="Courier New" pitchFamily="34" charset="-122"/>
                <a:cs typeface="Courier New" pitchFamily="34" charset="-120"/>
              </a:rPr>
              <a:t>rotarysouthpacific.org</a:t>
            </a:r>
            <a:endParaRPr lang="en-US" sz="1100"/>
          </a:p>
        </p:txBody>
      </p:sp>
      <p:sp>
        <p:nvSpPr>
          <p:cNvPr id="19" name="Shape 17"/>
          <p:cNvSpPr/>
          <p:nvPr/>
        </p:nvSpPr>
        <p:spPr>
          <a:xfrm>
            <a:off x="548640" y="4297680"/>
            <a:ext cx="5486400" cy="1874520"/>
          </a:xfrm>
          <a:prstGeom prst="rect">
            <a:avLst/>
          </a:prstGeom>
          <a:solidFill>
            <a:srgbClr val="FFFFFF"/>
          </a:solidFill>
          <a:ln w="9525">
            <a:solidFill>
              <a:srgbClr val="E5E7EB"/>
            </a:solidFill>
            <a:prstDash val="solid"/>
          </a:ln>
          <a:effectLst>
            <a:outerShdw blurRad="101600" dist="25400" dir="5400000" algn="bl" rotWithShape="0">
              <a:srgbClr val="000000">
                <a:alpha val="8000"/>
              </a:srgbClr>
            </a:outerShdw>
          </a:effectLst>
        </p:spPr>
        <p:txBody>
          <a:bodyPr/>
          <a:lstStyle/>
          <a:p>
            <a:endParaRPr lang="en-AU"/>
          </a:p>
        </p:txBody>
      </p:sp>
      <p:sp>
        <p:nvSpPr>
          <p:cNvPr id="20" name="Shape 18"/>
          <p:cNvSpPr/>
          <p:nvPr/>
        </p:nvSpPr>
        <p:spPr>
          <a:xfrm>
            <a:off x="548640" y="4297680"/>
            <a:ext cx="91440" cy="1874520"/>
          </a:xfrm>
          <a:prstGeom prst="rect">
            <a:avLst/>
          </a:prstGeom>
          <a:solidFill>
            <a:srgbClr val="F7A81B"/>
          </a:solidFill>
          <a:ln/>
        </p:spPr>
        <p:txBody>
          <a:bodyPr/>
          <a:lstStyle/>
          <a:p>
            <a:endParaRPr lang="en-AU"/>
          </a:p>
        </p:txBody>
      </p:sp>
      <p:sp>
        <p:nvSpPr>
          <p:cNvPr id="21" name="Text 19"/>
          <p:cNvSpPr/>
          <p:nvPr/>
        </p:nvSpPr>
        <p:spPr>
          <a:xfrm>
            <a:off x="822960" y="4480560"/>
            <a:ext cx="5029200" cy="411480"/>
          </a:xfrm>
          <a:prstGeom prst="rect">
            <a:avLst/>
          </a:prstGeom>
          <a:noFill/>
          <a:ln/>
        </p:spPr>
        <p:txBody>
          <a:bodyPr wrap="square" lIns="0" tIns="0" rIns="0" bIns="0" rtlCol="0" anchor="ctr"/>
          <a:lstStyle/>
          <a:p>
            <a:pPr marL="0" indent="0" algn="l">
              <a:buNone/>
            </a:pPr>
            <a:r>
              <a:rPr lang="en-US" sz="1800" b="1">
                <a:solidFill>
                  <a:srgbClr val="17458F"/>
                </a:solidFill>
                <a:ea typeface="Arial Black" pitchFamily="34" charset="-122"/>
                <a:cs typeface="Arial Black" pitchFamily="34" charset="-120"/>
              </a:rPr>
              <a:t>Canva Templates</a:t>
            </a:r>
            <a:endParaRPr lang="en-US" sz="1800"/>
          </a:p>
        </p:txBody>
      </p:sp>
      <p:sp>
        <p:nvSpPr>
          <p:cNvPr id="22" name="Text 20"/>
          <p:cNvSpPr/>
          <p:nvPr/>
        </p:nvSpPr>
        <p:spPr>
          <a:xfrm>
            <a:off x="822960" y="4937760"/>
            <a:ext cx="5029200" cy="731520"/>
          </a:xfrm>
          <a:prstGeom prst="rect">
            <a:avLst/>
          </a:prstGeom>
          <a:noFill/>
          <a:ln/>
        </p:spPr>
        <p:txBody>
          <a:bodyPr wrap="square" lIns="0" tIns="0" rIns="0" bIns="0" rtlCol="0" anchor="t"/>
          <a:lstStyle/>
          <a:p>
            <a:pPr marL="0" indent="0" algn="l">
              <a:buNone/>
            </a:pPr>
            <a:r>
              <a:rPr lang="en-US" sz="1200">
                <a:solidFill>
                  <a:srgbClr val="4B5563"/>
                </a:solidFill>
                <a:ea typeface="Arial" pitchFamily="34" charset="-122"/>
                <a:cs typeface="Arial" pitchFamily="34" charset="-120"/>
              </a:rPr>
              <a:t>Create professional graphics using Rotary-branded templates. Free for nonprofits.</a:t>
            </a:r>
            <a:endParaRPr lang="en-US" sz="1200"/>
          </a:p>
        </p:txBody>
      </p:sp>
      <p:sp>
        <p:nvSpPr>
          <p:cNvPr id="23" name="Shape 21"/>
          <p:cNvSpPr/>
          <p:nvPr/>
        </p:nvSpPr>
        <p:spPr>
          <a:xfrm>
            <a:off x="822960" y="5715000"/>
            <a:ext cx="4937760" cy="320040"/>
          </a:xfrm>
          <a:prstGeom prst="rect">
            <a:avLst/>
          </a:prstGeom>
          <a:solidFill>
            <a:srgbClr val="F2F7FD"/>
          </a:solidFill>
          <a:ln/>
        </p:spPr>
        <p:txBody>
          <a:bodyPr/>
          <a:lstStyle/>
          <a:p>
            <a:endParaRPr lang="en-AU"/>
          </a:p>
        </p:txBody>
      </p:sp>
      <p:sp>
        <p:nvSpPr>
          <p:cNvPr id="24" name="Text 22"/>
          <p:cNvSpPr/>
          <p:nvPr/>
        </p:nvSpPr>
        <p:spPr>
          <a:xfrm>
            <a:off x="960120" y="5715000"/>
            <a:ext cx="4754880" cy="320040"/>
          </a:xfrm>
          <a:prstGeom prst="rect">
            <a:avLst/>
          </a:prstGeom>
          <a:noFill/>
          <a:ln/>
        </p:spPr>
        <p:txBody>
          <a:bodyPr wrap="square" lIns="0" tIns="0" rIns="0" bIns="0" rtlCol="0" anchor="ctr"/>
          <a:lstStyle/>
          <a:p>
            <a:pPr marL="0" indent="0" algn="l">
              <a:buNone/>
            </a:pPr>
            <a:r>
              <a:rPr lang="en-US" sz="1100" b="1">
                <a:solidFill>
                  <a:srgbClr val="F7A81B"/>
                </a:solidFill>
                <a:ea typeface="Courier New" pitchFamily="34" charset="-122"/>
                <a:cs typeface="Courier New" pitchFamily="34" charset="-120"/>
              </a:rPr>
              <a:t>canva.com</a:t>
            </a:r>
            <a:endParaRPr lang="en-US" sz="1100"/>
          </a:p>
        </p:txBody>
      </p:sp>
      <p:sp>
        <p:nvSpPr>
          <p:cNvPr id="25" name="Shape 23"/>
          <p:cNvSpPr/>
          <p:nvPr/>
        </p:nvSpPr>
        <p:spPr>
          <a:xfrm>
            <a:off x="6263640" y="4297680"/>
            <a:ext cx="5486400" cy="1874520"/>
          </a:xfrm>
          <a:prstGeom prst="rect">
            <a:avLst/>
          </a:prstGeom>
          <a:solidFill>
            <a:srgbClr val="FFFFFF"/>
          </a:solidFill>
          <a:ln w="9525">
            <a:solidFill>
              <a:srgbClr val="E5E7EB"/>
            </a:solidFill>
            <a:prstDash val="solid"/>
          </a:ln>
          <a:effectLst>
            <a:outerShdw blurRad="101600" dist="25400" dir="5400000" algn="bl" rotWithShape="0">
              <a:srgbClr val="000000">
                <a:alpha val="8000"/>
              </a:srgbClr>
            </a:outerShdw>
          </a:effectLst>
        </p:spPr>
        <p:txBody>
          <a:bodyPr/>
          <a:lstStyle/>
          <a:p>
            <a:endParaRPr lang="en-AU"/>
          </a:p>
        </p:txBody>
      </p:sp>
      <p:sp>
        <p:nvSpPr>
          <p:cNvPr id="26" name="Shape 24"/>
          <p:cNvSpPr/>
          <p:nvPr/>
        </p:nvSpPr>
        <p:spPr>
          <a:xfrm>
            <a:off x="6263640" y="4297680"/>
            <a:ext cx="91440" cy="1874520"/>
          </a:xfrm>
          <a:prstGeom prst="rect">
            <a:avLst/>
          </a:prstGeom>
          <a:solidFill>
            <a:srgbClr val="D41367"/>
          </a:solidFill>
          <a:ln/>
        </p:spPr>
        <p:txBody>
          <a:bodyPr/>
          <a:lstStyle/>
          <a:p>
            <a:endParaRPr lang="en-AU"/>
          </a:p>
        </p:txBody>
      </p:sp>
      <p:sp>
        <p:nvSpPr>
          <p:cNvPr id="27" name="Text 25"/>
          <p:cNvSpPr/>
          <p:nvPr/>
        </p:nvSpPr>
        <p:spPr>
          <a:xfrm>
            <a:off x="6537960" y="4480560"/>
            <a:ext cx="5029200" cy="411480"/>
          </a:xfrm>
          <a:prstGeom prst="rect">
            <a:avLst/>
          </a:prstGeom>
          <a:noFill/>
          <a:ln/>
        </p:spPr>
        <p:txBody>
          <a:bodyPr wrap="square" lIns="0" tIns="0" rIns="0" bIns="0" rtlCol="0" anchor="ctr"/>
          <a:lstStyle/>
          <a:p>
            <a:pPr marL="0" indent="0" algn="l">
              <a:buNone/>
            </a:pPr>
            <a:r>
              <a:rPr lang="en-US" sz="1800" b="1">
                <a:solidFill>
                  <a:srgbClr val="17458F"/>
                </a:solidFill>
                <a:ea typeface="Arial Black" pitchFamily="34" charset="-122"/>
                <a:cs typeface="Arial Black" pitchFamily="34" charset="-120"/>
              </a:rPr>
              <a:t>Facebook: Public Image, Graphics &amp; Ideas Hub</a:t>
            </a:r>
            <a:endParaRPr lang="en-US" sz="1800"/>
          </a:p>
        </p:txBody>
      </p:sp>
      <p:sp>
        <p:nvSpPr>
          <p:cNvPr id="28" name="Text 26"/>
          <p:cNvSpPr/>
          <p:nvPr/>
        </p:nvSpPr>
        <p:spPr>
          <a:xfrm>
            <a:off x="6537960" y="4937760"/>
            <a:ext cx="5029200" cy="731520"/>
          </a:xfrm>
          <a:prstGeom prst="rect">
            <a:avLst/>
          </a:prstGeom>
          <a:noFill/>
          <a:ln/>
        </p:spPr>
        <p:txBody>
          <a:bodyPr wrap="square" lIns="0" tIns="0" rIns="0" bIns="0" rtlCol="0" anchor="t"/>
          <a:lstStyle/>
          <a:p>
            <a:r>
              <a:rPr lang="en-US" sz="1200">
                <a:solidFill>
                  <a:srgbClr val="4B5563"/>
                </a:solidFill>
                <a:cs typeface="Arial" pitchFamily="34" charset="-120"/>
              </a:rPr>
              <a:t>A resource for various Rotary public image graphics, images, ideas and other ways to use in the promotion of your Rotary club and Rotary in general. </a:t>
            </a:r>
          </a:p>
        </p:txBody>
      </p:sp>
      <p:sp>
        <p:nvSpPr>
          <p:cNvPr id="29" name="Shape 27"/>
          <p:cNvSpPr/>
          <p:nvPr/>
        </p:nvSpPr>
        <p:spPr>
          <a:xfrm>
            <a:off x="6537960" y="5715000"/>
            <a:ext cx="4937760" cy="320040"/>
          </a:xfrm>
          <a:prstGeom prst="rect">
            <a:avLst/>
          </a:prstGeom>
          <a:solidFill>
            <a:srgbClr val="F2F7FD"/>
          </a:solidFill>
          <a:ln/>
        </p:spPr>
        <p:txBody>
          <a:bodyPr/>
          <a:lstStyle/>
          <a:p>
            <a:endParaRPr lang="en-AU"/>
          </a:p>
        </p:txBody>
      </p:sp>
      <p:sp>
        <p:nvSpPr>
          <p:cNvPr id="30" name="Text 28"/>
          <p:cNvSpPr/>
          <p:nvPr/>
        </p:nvSpPr>
        <p:spPr>
          <a:xfrm>
            <a:off x="6675120" y="5715000"/>
            <a:ext cx="4754880" cy="320040"/>
          </a:xfrm>
          <a:prstGeom prst="rect">
            <a:avLst/>
          </a:prstGeom>
          <a:noFill/>
          <a:ln/>
        </p:spPr>
        <p:txBody>
          <a:bodyPr wrap="square" lIns="0" tIns="0" rIns="0" bIns="0" rtlCol="0" anchor="ctr"/>
          <a:lstStyle/>
          <a:p>
            <a:r>
              <a:rPr lang="en-US" sz="1100" b="1">
                <a:solidFill>
                  <a:srgbClr val="D41367"/>
                </a:solidFill>
                <a:ea typeface="Courier New" pitchFamily="34" charset="-122"/>
                <a:cs typeface="Courier New" pitchFamily="34" charset="-120"/>
              </a:rPr>
              <a:t>https://www.facebook.com/groups/1595163847383932 </a:t>
            </a:r>
            <a:endParaRPr lang="en-US" sz="1100"/>
          </a:p>
        </p:txBody>
      </p:sp>
      <p:sp>
        <p:nvSpPr>
          <p:cNvPr id="31" name="Shape 29"/>
          <p:cNvSpPr/>
          <p:nvPr/>
        </p:nvSpPr>
        <p:spPr>
          <a:xfrm>
            <a:off x="548640" y="6261232"/>
            <a:ext cx="11094415" cy="274320"/>
          </a:xfrm>
          <a:prstGeom prst="rect">
            <a:avLst/>
          </a:prstGeom>
          <a:solidFill>
            <a:srgbClr val="F7A81B"/>
          </a:solidFill>
          <a:ln/>
        </p:spPr>
        <p:txBody>
          <a:bodyPr/>
          <a:lstStyle/>
          <a:p>
            <a:endParaRPr lang="en-AU"/>
          </a:p>
        </p:txBody>
      </p:sp>
      <p:sp>
        <p:nvSpPr>
          <p:cNvPr id="32" name="Text 30"/>
          <p:cNvSpPr/>
          <p:nvPr/>
        </p:nvSpPr>
        <p:spPr>
          <a:xfrm>
            <a:off x="777240" y="6261237"/>
            <a:ext cx="10637215" cy="274320"/>
          </a:xfrm>
          <a:prstGeom prst="rect">
            <a:avLst/>
          </a:prstGeom>
          <a:noFill/>
          <a:ln/>
        </p:spPr>
        <p:txBody>
          <a:bodyPr wrap="square" lIns="0" tIns="0" rIns="0" bIns="0" rtlCol="0" anchor="ctr"/>
          <a:lstStyle/>
          <a:p>
            <a:pPr marL="0" indent="0" algn="l">
              <a:buNone/>
            </a:pPr>
            <a:r>
              <a:rPr lang="en-US" sz="1050" b="1">
                <a:solidFill>
                  <a:srgbClr val="0D2E5C"/>
                </a:solidFill>
                <a:ea typeface="Arial Black" pitchFamily="34" charset="-122"/>
                <a:cs typeface="Arial Black" pitchFamily="34" charset="-120"/>
              </a:rPr>
              <a:t>ALGORITHMS TIP:  </a:t>
            </a:r>
            <a:r>
              <a:rPr lang="en-US" sz="1050">
                <a:solidFill>
                  <a:srgbClr val="0D2E5C"/>
                </a:solidFill>
                <a:ea typeface="Arial" pitchFamily="34" charset="-122"/>
                <a:cs typeface="Arial" pitchFamily="34" charset="-120"/>
              </a:rPr>
              <a:t>Platforms </a:t>
            </a:r>
            <a:r>
              <a:rPr lang="en-US" sz="1050" err="1">
                <a:solidFill>
                  <a:srgbClr val="0D2E5C"/>
                </a:solidFill>
                <a:ea typeface="Arial" pitchFamily="34" charset="-122"/>
                <a:cs typeface="Arial" pitchFamily="34" charset="-120"/>
              </a:rPr>
              <a:t>prioritise</a:t>
            </a:r>
            <a:r>
              <a:rPr lang="en-US" sz="1050">
                <a:solidFill>
                  <a:srgbClr val="0D2E5C"/>
                </a:solidFill>
                <a:ea typeface="Arial" pitchFamily="34" charset="-122"/>
                <a:cs typeface="Arial" pitchFamily="34" charset="-120"/>
              </a:rPr>
              <a:t> content with high engagement. Post consistently, respond to comments, and encourage members to interact.</a:t>
            </a:r>
            <a:endParaRPr lang="en-US" sz="1050"/>
          </a:p>
        </p:txBody>
      </p:sp>
      <p:sp>
        <p:nvSpPr>
          <p:cNvPr id="34" name="Text 32"/>
          <p:cNvSpPr/>
          <p:nvPr/>
        </p:nvSpPr>
        <p:spPr>
          <a:xfrm>
            <a:off x="502920" y="6528816"/>
            <a:ext cx="9601200" cy="256032"/>
          </a:xfrm>
          <a:prstGeom prst="rect">
            <a:avLst/>
          </a:prstGeom>
          <a:noFill/>
          <a:ln/>
        </p:spPr>
        <p:txBody>
          <a:bodyPr wrap="square" lIns="0" tIns="0" rIns="0" bIns="0" rtlCol="0" anchor="ctr"/>
          <a:lstStyle/>
          <a:p>
            <a:pPr marL="0" indent="0" algn="l">
              <a:buNone/>
            </a:pPr>
            <a:r>
              <a:rPr lang="en-US" sz="900">
                <a:solidFill>
                  <a:srgbClr val="6B7280"/>
                </a:solidFill>
                <a:ea typeface="Arial" pitchFamily="34" charset="-122"/>
                <a:cs typeface="Arial" pitchFamily="34" charset="-120"/>
              </a:rPr>
              <a:t>District 9660 Public Image Committee   |   Training Webinar   |   Sunday 19 April 2026</a:t>
            </a:r>
            <a:endParaRPr lang="en-US" sz="900"/>
          </a:p>
        </p:txBody>
      </p:sp>
      <p:pic>
        <p:nvPicPr>
          <p:cNvPr id="36" name="Image 0" descr="preencoded.png">
            <a:extLst>
              <a:ext uri="{FF2B5EF4-FFF2-40B4-BE49-F238E27FC236}">
                <a16:creationId xmlns:a16="http://schemas.microsoft.com/office/drawing/2014/main" id="{15518CE8-C91A-3E86-9C0C-6398C43ABBAC}"/>
              </a:ext>
            </a:extLst>
          </p:cNvPr>
          <p:cNvPicPr>
            <a:picLocks noChangeAspect="1"/>
          </p:cNvPicPr>
          <p:nvPr/>
        </p:nvPicPr>
        <p:blipFill>
          <a:blip r:embed="rId3"/>
          <a:stretch>
            <a:fillRect/>
          </a:stretch>
        </p:blipFill>
        <p:spPr>
          <a:xfrm>
            <a:off x="11329233" y="73152"/>
            <a:ext cx="757855" cy="29260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05840"/>
          </a:xfrm>
          <a:prstGeom prst="rect">
            <a:avLst/>
          </a:prstGeom>
          <a:solidFill>
            <a:srgbClr val="17458F"/>
          </a:solidFill>
          <a:ln/>
        </p:spPr>
        <p:txBody>
          <a:bodyPr/>
          <a:lstStyle/>
          <a:p>
            <a:endParaRPr lang="en-AU"/>
          </a:p>
        </p:txBody>
      </p:sp>
      <p:sp>
        <p:nvSpPr>
          <p:cNvPr id="3" name="Shape 1"/>
          <p:cNvSpPr/>
          <p:nvPr/>
        </p:nvSpPr>
        <p:spPr>
          <a:xfrm>
            <a:off x="0" y="1005840"/>
            <a:ext cx="12191695" cy="73152"/>
          </a:xfrm>
          <a:prstGeom prst="rect">
            <a:avLst/>
          </a:prstGeom>
          <a:solidFill>
            <a:srgbClr val="F7A81B"/>
          </a:solidFill>
          <a:ln/>
        </p:spPr>
        <p:txBody>
          <a:bodyPr/>
          <a:lstStyle/>
          <a:p>
            <a:endParaRPr lang="en-AU"/>
          </a:p>
        </p:txBody>
      </p:sp>
      <p:sp>
        <p:nvSpPr>
          <p:cNvPr id="4" name="Text 2"/>
          <p:cNvSpPr/>
          <p:nvPr/>
        </p:nvSpPr>
        <p:spPr>
          <a:xfrm>
            <a:off x="548640" y="91440"/>
            <a:ext cx="11094415" cy="548640"/>
          </a:xfrm>
          <a:prstGeom prst="rect">
            <a:avLst/>
          </a:prstGeom>
          <a:noFill/>
          <a:ln/>
        </p:spPr>
        <p:txBody>
          <a:bodyPr wrap="square" lIns="0" tIns="0" rIns="0" bIns="0" rtlCol="0" anchor="ctr"/>
          <a:lstStyle/>
          <a:p>
            <a:pPr marL="0" indent="0" algn="l">
              <a:buNone/>
            </a:pPr>
            <a:r>
              <a:rPr lang="en-US" sz="3000" b="1">
                <a:solidFill>
                  <a:srgbClr val="FFFFFF"/>
                </a:solidFill>
                <a:ea typeface="Arial Black" pitchFamily="34" charset="-122"/>
                <a:cs typeface="Arial Black" pitchFamily="34" charset="-120"/>
              </a:rPr>
              <a:t>Commenting &amp; the Four Way Test</a:t>
            </a:r>
            <a:endParaRPr lang="en-US" sz="3000"/>
          </a:p>
        </p:txBody>
      </p:sp>
      <p:sp>
        <p:nvSpPr>
          <p:cNvPr id="5" name="Text 3"/>
          <p:cNvSpPr/>
          <p:nvPr/>
        </p:nvSpPr>
        <p:spPr>
          <a:xfrm>
            <a:off x="548640" y="640080"/>
            <a:ext cx="11094415" cy="320040"/>
          </a:xfrm>
          <a:prstGeom prst="rect">
            <a:avLst/>
          </a:prstGeom>
          <a:noFill/>
          <a:ln/>
        </p:spPr>
        <p:txBody>
          <a:bodyPr wrap="square" lIns="0" tIns="0" rIns="0" bIns="0" rtlCol="0" anchor="ctr"/>
          <a:lstStyle/>
          <a:p>
            <a:pPr marL="0" indent="0" algn="l">
              <a:buNone/>
            </a:pPr>
            <a:r>
              <a:rPr lang="en-US" sz="1300" i="1">
                <a:solidFill>
                  <a:srgbClr val="F7A81B"/>
                </a:solidFill>
                <a:ea typeface="Arial" pitchFamily="34" charset="-122"/>
                <a:cs typeface="Arial" pitchFamily="34" charset="-120"/>
              </a:rPr>
              <a:t>Amplify with comments and shares, but always test first</a:t>
            </a:r>
            <a:endParaRPr lang="en-US" sz="1300"/>
          </a:p>
        </p:txBody>
      </p:sp>
      <p:sp>
        <p:nvSpPr>
          <p:cNvPr id="6" name="Text 4"/>
          <p:cNvSpPr/>
          <p:nvPr/>
        </p:nvSpPr>
        <p:spPr>
          <a:xfrm>
            <a:off x="548640" y="1325880"/>
            <a:ext cx="11094415" cy="640080"/>
          </a:xfrm>
          <a:prstGeom prst="rect">
            <a:avLst/>
          </a:prstGeom>
          <a:noFill/>
          <a:ln/>
        </p:spPr>
        <p:txBody>
          <a:bodyPr wrap="square" lIns="0" tIns="0" rIns="0" bIns="0" rtlCol="0" anchor="t"/>
          <a:lstStyle/>
          <a:p>
            <a:pPr marL="0" indent="0" algn="l">
              <a:buNone/>
            </a:pPr>
            <a:r>
              <a:rPr lang="en-US" sz="1300">
                <a:solidFill>
                  <a:srgbClr val="4B5563"/>
                </a:solidFill>
                <a:ea typeface="Arial" pitchFamily="34" charset="-122"/>
                <a:cs typeface="Arial" pitchFamily="34" charset="-120"/>
              </a:rPr>
              <a:t>Engaging with posts through comments and shares amplifies your club's reach. But always apply the Four Way Test before commenting publicly.</a:t>
            </a:r>
            <a:endParaRPr lang="en-US" sz="1300"/>
          </a:p>
        </p:txBody>
      </p:sp>
      <p:sp>
        <p:nvSpPr>
          <p:cNvPr id="7" name="Shape 5"/>
          <p:cNvSpPr/>
          <p:nvPr/>
        </p:nvSpPr>
        <p:spPr>
          <a:xfrm>
            <a:off x="548640" y="2103120"/>
            <a:ext cx="5577840" cy="1965960"/>
          </a:xfrm>
          <a:prstGeom prst="rect">
            <a:avLst/>
          </a:prstGeom>
          <a:solidFill>
            <a:srgbClr val="FFFFFF"/>
          </a:solidFill>
          <a:ln w="9525">
            <a:solidFill>
              <a:srgbClr val="E5E7EB"/>
            </a:solidFill>
            <a:prstDash val="solid"/>
          </a:ln>
        </p:spPr>
        <p:txBody>
          <a:bodyPr/>
          <a:lstStyle/>
          <a:p>
            <a:endParaRPr lang="en-AU"/>
          </a:p>
        </p:txBody>
      </p:sp>
      <p:sp>
        <p:nvSpPr>
          <p:cNvPr id="8" name="Shape 6"/>
          <p:cNvSpPr/>
          <p:nvPr/>
        </p:nvSpPr>
        <p:spPr>
          <a:xfrm>
            <a:off x="548640" y="2103120"/>
            <a:ext cx="1188720" cy="1965960"/>
          </a:xfrm>
          <a:prstGeom prst="rect">
            <a:avLst/>
          </a:prstGeom>
          <a:solidFill>
            <a:srgbClr val="2E7D32"/>
          </a:solidFill>
          <a:ln/>
        </p:spPr>
        <p:txBody>
          <a:bodyPr/>
          <a:lstStyle/>
          <a:p>
            <a:endParaRPr lang="en-AU"/>
          </a:p>
        </p:txBody>
      </p:sp>
      <p:sp>
        <p:nvSpPr>
          <p:cNvPr id="9" name="Text 7"/>
          <p:cNvSpPr/>
          <p:nvPr/>
        </p:nvSpPr>
        <p:spPr>
          <a:xfrm>
            <a:off x="548640" y="2103120"/>
            <a:ext cx="1188720" cy="1965960"/>
          </a:xfrm>
          <a:prstGeom prst="rect">
            <a:avLst/>
          </a:prstGeom>
          <a:noFill/>
          <a:ln/>
        </p:spPr>
        <p:txBody>
          <a:bodyPr wrap="square" lIns="0" tIns="0" rIns="0" bIns="0" rtlCol="0" anchor="ctr"/>
          <a:lstStyle/>
          <a:p>
            <a:pPr marL="0" indent="0" algn="ctr">
              <a:buNone/>
            </a:pPr>
            <a:r>
              <a:rPr lang="en-US" sz="4000" b="1">
                <a:solidFill>
                  <a:srgbClr val="FFFFFF"/>
                </a:solidFill>
                <a:ea typeface="Arial Black" pitchFamily="34" charset="-122"/>
                <a:cs typeface="Arial Black" pitchFamily="34" charset="-120"/>
              </a:rPr>
              <a:t>DO</a:t>
            </a:r>
            <a:endParaRPr lang="en-US" sz="4000"/>
          </a:p>
        </p:txBody>
      </p:sp>
      <p:sp>
        <p:nvSpPr>
          <p:cNvPr id="10" name="Text 8"/>
          <p:cNvSpPr/>
          <p:nvPr/>
        </p:nvSpPr>
        <p:spPr>
          <a:xfrm>
            <a:off x="1920240" y="2240280"/>
            <a:ext cx="4114800" cy="1691640"/>
          </a:xfrm>
          <a:prstGeom prst="rect">
            <a:avLst/>
          </a:prstGeom>
          <a:noFill/>
          <a:ln/>
        </p:spPr>
        <p:txBody>
          <a:bodyPr wrap="square" lIns="0" tIns="0" rIns="0" bIns="0" rtlCol="0" anchor="ctr"/>
          <a:lstStyle/>
          <a:p>
            <a:pPr marL="342900" indent="-342900" algn="l">
              <a:spcAft>
                <a:spcPts val="500"/>
              </a:spcAft>
              <a:buSzPct val="100000"/>
              <a:buChar char="■"/>
            </a:pPr>
            <a:r>
              <a:rPr lang="en-US" sz="1600">
                <a:solidFill>
                  <a:srgbClr val="1F2937"/>
                </a:solidFill>
                <a:ea typeface="Arial" pitchFamily="34" charset="-122"/>
                <a:cs typeface="Arial" pitchFamily="34" charset="-120"/>
              </a:rPr>
              <a:t>Add useful information to posts</a:t>
            </a:r>
            <a:endParaRPr lang="en-US" sz="1600"/>
          </a:p>
          <a:p>
            <a:pPr marL="342900" indent="-342900" algn="l">
              <a:spcAft>
                <a:spcPts val="500"/>
              </a:spcAft>
              <a:buSzPct val="100000"/>
              <a:buChar char="■"/>
            </a:pPr>
            <a:r>
              <a:rPr lang="en-US" sz="1600">
                <a:solidFill>
                  <a:srgbClr val="1F2937"/>
                </a:solidFill>
                <a:ea typeface="Arial" pitchFamily="34" charset="-122"/>
                <a:cs typeface="Arial" pitchFamily="34" charset="-120"/>
              </a:rPr>
              <a:t>Support projects and events with enthusiasm</a:t>
            </a:r>
            <a:endParaRPr lang="en-US" sz="1600"/>
          </a:p>
          <a:p>
            <a:pPr marL="342900" indent="-342900" algn="l">
              <a:spcAft>
                <a:spcPts val="500"/>
              </a:spcAft>
              <a:buSzPct val="100000"/>
              <a:buChar char="■"/>
            </a:pPr>
            <a:r>
              <a:rPr lang="en-US" sz="1600">
                <a:solidFill>
                  <a:srgbClr val="1F2937"/>
                </a:solidFill>
                <a:ea typeface="Arial" pitchFamily="34" charset="-122"/>
                <a:cs typeface="Arial" pitchFamily="34" charset="-120"/>
              </a:rPr>
              <a:t>Share posts so a wider audience sees them</a:t>
            </a:r>
            <a:endParaRPr lang="en-US" sz="1600"/>
          </a:p>
        </p:txBody>
      </p:sp>
      <p:sp>
        <p:nvSpPr>
          <p:cNvPr id="11" name="Shape 9"/>
          <p:cNvSpPr/>
          <p:nvPr/>
        </p:nvSpPr>
        <p:spPr>
          <a:xfrm>
            <a:off x="548640" y="4206240"/>
            <a:ext cx="5577840" cy="1965960"/>
          </a:xfrm>
          <a:prstGeom prst="rect">
            <a:avLst/>
          </a:prstGeom>
          <a:solidFill>
            <a:srgbClr val="FFFFFF"/>
          </a:solidFill>
          <a:ln w="9525">
            <a:solidFill>
              <a:srgbClr val="E5E7EB"/>
            </a:solidFill>
            <a:prstDash val="solid"/>
          </a:ln>
        </p:spPr>
        <p:txBody>
          <a:bodyPr/>
          <a:lstStyle/>
          <a:p>
            <a:endParaRPr lang="en-AU"/>
          </a:p>
        </p:txBody>
      </p:sp>
      <p:sp>
        <p:nvSpPr>
          <p:cNvPr id="12" name="Shape 10"/>
          <p:cNvSpPr/>
          <p:nvPr/>
        </p:nvSpPr>
        <p:spPr>
          <a:xfrm>
            <a:off x="548640" y="4206240"/>
            <a:ext cx="1188720" cy="1965960"/>
          </a:xfrm>
          <a:prstGeom prst="rect">
            <a:avLst/>
          </a:prstGeom>
          <a:solidFill>
            <a:srgbClr val="C62828"/>
          </a:solidFill>
          <a:ln/>
        </p:spPr>
        <p:txBody>
          <a:bodyPr/>
          <a:lstStyle/>
          <a:p>
            <a:endParaRPr lang="en-AU"/>
          </a:p>
        </p:txBody>
      </p:sp>
      <p:sp>
        <p:nvSpPr>
          <p:cNvPr id="13" name="Text 11"/>
          <p:cNvSpPr/>
          <p:nvPr/>
        </p:nvSpPr>
        <p:spPr>
          <a:xfrm>
            <a:off x="548640" y="4206240"/>
            <a:ext cx="1188720" cy="1965960"/>
          </a:xfrm>
          <a:prstGeom prst="rect">
            <a:avLst/>
          </a:prstGeom>
          <a:noFill/>
          <a:ln/>
        </p:spPr>
        <p:txBody>
          <a:bodyPr wrap="square" lIns="0" tIns="0" rIns="0" bIns="0" rtlCol="0" anchor="ctr"/>
          <a:lstStyle/>
          <a:p>
            <a:pPr marL="0" indent="0" algn="ctr">
              <a:buNone/>
            </a:pPr>
            <a:r>
              <a:rPr lang="en-US" sz="2400" b="1">
                <a:solidFill>
                  <a:srgbClr val="FFFFFF"/>
                </a:solidFill>
                <a:ea typeface="Arial Black" pitchFamily="34" charset="-122"/>
                <a:cs typeface="Arial Black" pitchFamily="34" charset="-120"/>
              </a:rPr>
              <a:t>DON'T</a:t>
            </a:r>
            <a:endParaRPr lang="en-US" sz="2400"/>
          </a:p>
        </p:txBody>
      </p:sp>
      <p:sp>
        <p:nvSpPr>
          <p:cNvPr id="14" name="Text 12"/>
          <p:cNvSpPr/>
          <p:nvPr/>
        </p:nvSpPr>
        <p:spPr>
          <a:xfrm>
            <a:off x="1920240" y="4343400"/>
            <a:ext cx="4114800" cy="1691640"/>
          </a:xfrm>
          <a:prstGeom prst="rect">
            <a:avLst/>
          </a:prstGeom>
          <a:noFill/>
          <a:ln/>
        </p:spPr>
        <p:txBody>
          <a:bodyPr wrap="square" lIns="0" tIns="0" rIns="0" bIns="0" rtlCol="0" anchor="ctr"/>
          <a:lstStyle/>
          <a:p>
            <a:pPr marL="342900" indent="-342900" algn="l">
              <a:spcAft>
                <a:spcPts val="500"/>
              </a:spcAft>
              <a:buSzPct val="100000"/>
              <a:buChar char="■"/>
            </a:pPr>
            <a:r>
              <a:rPr lang="en-US" sz="1600">
                <a:solidFill>
                  <a:srgbClr val="1F2937"/>
                </a:solidFill>
                <a:ea typeface="Arial" pitchFamily="34" charset="-122"/>
                <a:cs typeface="Arial" pitchFamily="34" charset="-120"/>
              </a:rPr>
              <a:t>Post incorrect information</a:t>
            </a:r>
            <a:endParaRPr lang="en-US" sz="1600"/>
          </a:p>
          <a:p>
            <a:pPr marL="342900" indent="-342900" algn="l">
              <a:spcAft>
                <a:spcPts val="500"/>
              </a:spcAft>
              <a:buSzPct val="100000"/>
              <a:buChar char="■"/>
            </a:pPr>
            <a:r>
              <a:rPr lang="en-US" sz="1600" err="1">
                <a:solidFill>
                  <a:srgbClr val="1F2937"/>
                </a:solidFill>
                <a:ea typeface="Arial" pitchFamily="34" charset="-122"/>
                <a:cs typeface="Arial" pitchFamily="34" charset="-120"/>
              </a:rPr>
              <a:t>Criticise</a:t>
            </a:r>
            <a:r>
              <a:rPr lang="en-US" sz="1600">
                <a:solidFill>
                  <a:srgbClr val="1F2937"/>
                </a:solidFill>
                <a:ea typeface="Arial" pitchFamily="34" charset="-122"/>
                <a:cs typeface="Arial" pitchFamily="34" charset="-120"/>
              </a:rPr>
              <a:t> other members' opinions publicly</a:t>
            </a:r>
            <a:endParaRPr lang="en-US" sz="1600"/>
          </a:p>
          <a:p>
            <a:pPr marL="342900" indent="-342900" algn="l">
              <a:spcAft>
                <a:spcPts val="500"/>
              </a:spcAft>
              <a:buSzPct val="100000"/>
              <a:buChar char="■"/>
            </a:pPr>
            <a:r>
              <a:rPr lang="en-US" sz="1600">
                <a:solidFill>
                  <a:srgbClr val="1F2937"/>
                </a:solidFill>
                <a:ea typeface="Arial" pitchFamily="34" charset="-122"/>
                <a:cs typeface="Arial" pitchFamily="34" charset="-120"/>
              </a:rPr>
              <a:t>Make public criticism of Rotary (it damages the brand)</a:t>
            </a:r>
            <a:endParaRPr lang="en-US" sz="1600"/>
          </a:p>
        </p:txBody>
      </p:sp>
      <p:sp>
        <p:nvSpPr>
          <p:cNvPr id="15" name="Shape 13"/>
          <p:cNvSpPr/>
          <p:nvPr/>
        </p:nvSpPr>
        <p:spPr>
          <a:xfrm>
            <a:off x="6309360" y="2103120"/>
            <a:ext cx="5349240" cy="4069080"/>
          </a:xfrm>
          <a:prstGeom prst="rect">
            <a:avLst/>
          </a:prstGeom>
          <a:solidFill>
            <a:srgbClr val="17458F"/>
          </a:solidFill>
          <a:ln/>
        </p:spPr>
        <p:txBody>
          <a:bodyPr/>
          <a:lstStyle/>
          <a:p>
            <a:endParaRPr lang="en-AU"/>
          </a:p>
        </p:txBody>
      </p:sp>
      <p:sp>
        <p:nvSpPr>
          <p:cNvPr id="16" name="Shape 14"/>
          <p:cNvSpPr/>
          <p:nvPr/>
        </p:nvSpPr>
        <p:spPr>
          <a:xfrm>
            <a:off x="6309360" y="2103120"/>
            <a:ext cx="5349240" cy="73152"/>
          </a:xfrm>
          <a:prstGeom prst="rect">
            <a:avLst/>
          </a:prstGeom>
          <a:solidFill>
            <a:srgbClr val="F7A81B"/>
          </a:solidFill>
          <a:ln/>
        </p:spPr>
        <p:txBody>
          <a:bodyPr/>
          <a:lstStyle/>
          <a:p>
            <a:endParaRPr lang="en-AU"/>
          </a:p>
        </p:txBody>
      </p:sp>
      <p:sp>
        <p:nvSpPr>
          <p:cNvPr id="17" name="Text 15"/>
          <p:cNvSpPr/>
          <p:nvPr/>
        </p:nvSpPr>
        <p:spPr>
          <a:xfrm>
            <a:off x="6537960" y="2286000"/>
            <a:ext cx="4937760" cy="320040"/>
          </a:xfrm>
          <a:prstGeom prst="rect">
            <a:avLst/>
          </a:prstGeom>
          <a:noFill/>
          <a:ln/>
        </p:spPr>
        <p:txBody>
          <a:bodyPr wrap="square" lIns="0" tIns="0" rIns="0" bIns="0" rtlCol="0" anchor="ctr"/>
          <a:lstStyle/>
          <a:p>
            <a:pPr marL="0" indent="0" algn="l">
              <a:buNone/>
            </a:pPr>
            <a:r>
              <a:rPr lang="en-US" sz="1100" b="1" kern="0" spc="400">
                <a:solidFill>
                  <a:srgbClr val="F7A81B"/>
                </a:solidFill>
                <a:ea typeface="Arial Black" pitchFamily="34" charset="-122"/>
                <a:cs typeface="Arial Black" pitchFamily="34" charset="-120"/>
              </a:rPr>
              <a:t>THE FOUR WAY TEST</a:t>
            </a:r>
            <a:endParaRPr lang="en-US" sz="1100"/>
          </a:p>
        </p:txBody>
      </p:sp>
      <p:sp>
        <p:nvSpPr>
          <p:cNvPr id="18" name="Text 16"/>
          <p:cNvSpPr/>
          <p:nvPr/>
        </p:nvSpPr>
        <p:spPr>
          <a:xfrm>
            <a:off x="6537960" y="2606040"/>
            <a:ext cx="4937760" cy="411480"/>
          </a:xfrm>
          <a:prstGeom prst="rect">
            <a:avLst/>
          </a:prstGeom>
          <a:noFill/>
          <a:ln/>
        </p:spPr>
        <p:txBody>
          <a:bodyPr wrap="square" lIns="0" tIns="0" rIns="0" bIns="0" rtlCol="0" anchor="ctr"/>
          <a:lstStyle/>
          <a:p>
            <a:pPr marL="0" indent="0" algn="l">
              <a:buNone/>
            </a:pPr>
            <a:r>
              <a:rPr lang="en-US" sz="1400" i="1">
                <a:solidFill>
                  <a:srgbClr val="FFFFFF"/>
                </a:solidFill>
                <a:ea typeface="Arial" pitchFamily="34" charset="-122"/>
                <a:cs typeface="Arial" pitchFamily="34" charset="-120"/>
              </a:rPr>
              <a:t>Of the things we think, say or do…</a:t>
            </a:r>
            <a:endParaRPr lang="en-US" sz="1400"/>
          </a:p>
        </p:txBody>
      </p:sp>
      <p:sp>
        <p:nvSpPr>
          <p:cNvPr id="19" name="Shape 17"/>
          <p:cNvSpPr/>
          <p:nvPr/>
        </p:nvSpPr>
        <p:spPr>
          <a:xfrm>
            <a:off x="6537960" y="3154680"/>
            <a:ext cx="502920" cy="502920"/>
          </a:xfrm>
          <a:prstGeom prst="ellipse">
            <a:avLst/>
          </a:prstGeom>
          <a:solidFill>
            <a:srgbClr val="F7A81B"/>
          </a:solidFill>
          <a:ln/>
        </p:spPr>
        <p:txBody>
          <a:bodyPr/>
          <a:lstStyle/>
          <a:p>
            <a:endParaRPr lang="en-AU"/>
          </a:p>
        </p:txBody>
      </p:sp>
      <p:sp>
        <p:nvSpPr>
          <p:cNvPr id="20" name="Text 18"/>
          <p:cNvSpPr/>
          <p:nvPr/>
        </p:nvSpPr>
        <p:spPr>
          <a:xfrm>
            <a:off x="6537960" y="3154680"/>
            <a:ext cx="502920" cy="502920"/>
          </a:xfrm>
          <a:prstGeom prst="rect">
            <a:avLst/>
          </a:prstGeom>
          <a:noFill/>
          <a:ln/>
        </p:spPr>
        <p:txBody>
          <a:bodyPr wrap="square" lIns="0" tIns="0" rIns="0" bIns="0" rtlCol="0" anchor="ctr"/>
          <a:lstStyle/>
          <a:p>
            <a:pPr marL="0" indent="0" algn="ctr">
              <a:buNone/>
            </a:pPr>
            <a:r>
              <a:rPr lang="en-US" sz="1800" b="1">
                <a:solidFill>
                  <a:srgbClr val="0D2E5C"/>
                </a:solidFill>
                <a:ea typeface="Arial Black" pitchFamily="34" charset="-122"/>
                <a:cs typeface="Arial Black" pitchFamily="34" charset="-120"/>
              </a:rPr>
              <a:t>1</a:t>
            </a:r>
            <a:endParaRPr lang="en-US" sz="1800"/>
          </a:p>
        </p:txBody>
      </p:sp>
      <p:sp>
        <p:nvSpPr>
          <p:cNvPr id="21" name="Text 19"/>
          <p:cNvSpPr/>
          <p:nvPr/>
        </p:nvSpPr>
        <p:spPr>
          <a:xfrm>
            <a:off x="7178040" y="3154680"/>
            <a:ext cx="4343400" cy="502920"/>
          </a:xfrm>
          <a:prstGeom prst="rect">
            <a:avLst/>
          </a:prstGeom>
          <a:noFill/>
          <a:ln/>
        </p:spPr>
        <p:txBody>
          <a:bodyPr wrap="square" lIns="0" tIns="0" rIns="0" bIns="0" rtlCol="0" anchor="ctr"/>
          <a:lstStyle/>
          <a:p>
            <a:pPr marL="0" indent="0" algn="l">
              <a:buNone/>
            </a:pPr>
            <a:r>
              <a:rPr lang="en-US" sz="1300">
                <a:solidFill>
                  <a:srgbClr val="FFFFFF"/>
                </a:solidFill>
                <a:ea typeface="Arial" pitchFamily="34" charset="-122"/>
                <a:cs typeface="Arial" pitchFamily="34" charset="-120"/>
              </a:rPr>
              <a:t>Is it the TRUTH?</a:t>
            </a:r>
            <a:endParaRPr lang="en-US" sz="1300"/>
          </a:p>
        </p:txBody>
      </p:sp>
      <p:sp>
        <p:nvSpPr>
          <p:cNvPr id="22" name="Shape 20"/>
          <p:cNvSpPr/>
          <p:nvPr/>
        </p:nvSpPr>
        <p:spPr>
          <a:xfrm>
            <a:off x="6537960" y="3840480"/>
            <a:ext cx="502920" cy="502920"/>
          </a:xfrm>
          <a:prstGeom prst="ellipse">
            <a:avLst/>
          </a:prstGeom>
          <a:solidFill>
            <a:srgbClr val="F7A81B"/>
          </a:solidFill>
          <a:ln/>
        </p:spPr>
        <p:txBody>
          <a:bodyPr/>
          <a:lstStyle/>
          <a:p>
            <a:endParaRPr lang="en-AU"/>
          </a:p>
        </p:txBody>
      </p:sp>
      <p:sp>
        <p:nvSpPr>
          <p:cNvPr id="23" name="Text 21"/>
          <p:cNvSpPr/>
          <p:nvPr/>
        </p:nvSpPr>
        <p:spPr>
          <a:xfrm>
            <a:off x="6537960" y="3840480"/>
            <a:ext cx="502920" cy="502920"/>
          </a:xfrm>
          <a:prstGeom prst="rect">
            <a:avLst/>
          </a:prstGeom>
          <a:noFill/>
          <a:ln/>
        </p:spPr>
        <p:txBody>
          <a:bodyPr wrap="square" lIns="0" tIns="0" rIns="0" bIns="0" rtlCol="0" anchor="ctr"/>
          <a:lstStyle/>
          <a:p>
            <a:pPr marL="0" indent="0" algn="ctr">
              <a:buNone/>
            </a:pPr>
            <a:r>
              <a:rPr lang="en-US" sz="1800" b="1">
                <a:solidFill>
                  <a:srgbClr val="0D2E5C"/>
                </a:solidFill>
                <a:ea typeface="Arial Black" pitchFamily="34" charset="-122"/>
                <a:cs typeface="Arial Black" pitchFamily="34" charset="-120"/>
              </a:rPr>
              <a:t>2</a:t>
            </a:r>
            <a:endParaRPr lang="en-US" sz="1800"/>
          </a:p>
        </p:txBody>
      </p:sp>
      <p:sp>
        <p:nvSpPr>
          <p:cNvPr id="24" name="Text 22"/>
          <p:cNvSpPr/>
          <p:nvPr/>
        </p:nvSpPr>
        <p:spPr>
          <a:xfrm>
            <a:off x="7178040" y="3840480"/>
            <a:ext cx="4343400" cy="502920"/>
          </a:xfrm>
          <a:prstGeom prst="rect">
            <a:avLst/>
          </a:prstGeom>
          <a:noFill/>
          <a:ln/>
        </p:spPr>
        <p:txBody>
          <a:bodyPr wrap="square" lIns="0" tIns="0" rIns="0" bIns="0" rtlCol="0" anchor="ctr"/>
          <a:lstStyle/>
          <a:p>
            <a:pPr marL="0" indent="0" algn="l">
              <a:buNone/>
            </a:pPr>
            <a:r>
              <a:rPr lang="en-US" sz="1300">
                <a:solidFill>
                  <a:srgbClr val="FFFFFF"/>
                </a:solidFill>
                <a:ea typeface="Arial" pitchFamily="34" charset="-122"/>
                <a:cs typeface="Arial" pitchFamily="34" charset="-120"/>
              </a:rPr>
              <a:t>Is it FAIR to all concerned?</a:t>
            </a:r>
            <a:endParaRPr lang="en-US" sz="1300"/>
          </a:p>
        </p:txBody>
      </p:sp>
      <p:sp>
        <p:nvSpPr>
          <p:cNvPr id="25" name="Shape 23"/>
          <p:cNvSpPr/>
          <p:nvPr/>
        </p:nvSpPr>
        <p:spPr>
          <a:xfrm>
            <a:off x="6537960" y="4526280"/>
            <a:ext cx="502920" cy="502920"/>
          </a:xfrm>
          <a:prstGeom prst="ellipse">
            <a:avLst/>
          </a:prstGeom>
          <a:solidFill>
            <a:srgbClr val="F7A81B"/>
          </a:solidFill>
          <a:ln/>
        </p:spPr>
        <p:txBody>
          <a:bodyPr/>
          <a:lstStyle/>
          <a:p>
            <a:endParaRPr lang="en-AU"/>
          </a:p>
        </p:txBody>
      </p:sp>
      <p:sp>
        <p:nvSpPr>
          <p:cNvPr id="26" name="Text 24"/>
          <p:cNvSpPr/>
          <p:nvPr/>
        </p:nvSpPr>
        <p:spPr>
          <a:xfrm>
            <a:off x="6537960" y="4526280"/>
            <a:ext cx="502920" cy="502920"/>
          </a:xfrm>
          <a:prstGeom prst="rect">
            <a:avLst/>
          </a:prstGeom>
          <a:noFill/>
          <a:ln/>
        </p:spPr>
        <p:txBody>
          <a:bodyPr wrap="square" lIns="0" tIns="0" rIns="0" bIns="0" rtlCol="0" anchor="ctr"/>
          <a:lstStyle/>
          <a:p>
            <a:pPr marL="0" indent="0" algn="ctr">
              <a:buNone/>
            </a:pPr>
            <a:r>
              <a:rPr lang="en-US" sz="1800" b="1">
                <a:solidFill>
                  <a:srgbClr val="0D2E5C"/>
                </a:solidFill>
                <a:ea typeface="Arial Black" pitchFamily="34" charset="-122"/>
                <a:cs typeface="Arial Black" pitchFamily="34" charset="-120"/>
              </a:rPr>
              <a:t>3</a:t>
            </a:r>
            <a:endParaRPr lang="en-US" sz="1800"/>
          </a:p>
        </p:txBody>
      </p:sp>
      <p:sp>
        <p:nvSpPr>
          <p:cNvPr id="27" name="Text 25"/>
          <p:cNvSpPr/>
          <p:nvPr/>
        </p:nvSpPr>
        <p:spPr>
          <a:xfrm>
            <a:off x="7178040" y="4526280"/>
            <a:ext cx="4343400" cy="502920"/>
          </a:xfrm>
          <a:prstGeom prst="rect">
            <a:avLst/>
          </a:prstGeom>
          <a:noFill/>
          <a:ln/>
        </p:spPr>
        <p:txBody>
          <a:bodyPr wrap="square" lIns="0" tIns="0" rIns="0" bIns="0" rtlCol="0" anchor="ctr"/>
          <a:lstStyle/>
          <a:p>
            <a:pPr marL="0" indent="0" algn="l">
              <a:buNone/>
            </a:pPr>
            <a:r>
              <a:rPr lang="en-US" sz="1300">
                <a:solidFill>
                  <a:srgbClr val="FFFFFF"/>
                </a:solidFill>
                <a:ea typeface="Arial" pitchFamily="34" charset="-122"/>
                <a:cs typeface="Arial" pitchFamily="34" charset="-120"/>
              </a:rPr>
              <a:t>Will it build GOODWILL and BETTER FRIENDSHIPS?</a:t>
            </a:r>
            <a:endParaRPr lang="en-US" sz="1300"/>
          </a:p>
        </p:txBody>
      </p:sp>
      <p:sp>
        <p:nvSpPr>
          <p:cNvPr id="28" name="Shape 26"/>
          <p:cNvSpPr/>
          <p:nvPr/>
        </p:nvSpPr>
        <p:spPr>
          <a:xfrm>
            <a:off x="6537960" y="5212080"/>
            <a:ext cx="502920" cy="502920"/>
          </a:xfrm>
          <a:prstGeom prst="ellipse">
            <a:avLst/>
          </a:prstGeom>
          <a:solidFill>
            <a:srgbClr val="F7A81B"/>
          </a:solidFill>
          <a:ln/>
        </p:spPr>
        <p:txBody>
          <a:bodyPr/>
          <a:lstStyle/>
          <a:p>
            <a:endParaRPr lang="en-AU"/>
          </a:p>
        </p:txBody>
      </p:sp>
      <p:sp>
        <p:nvSpPr>
          <p:cNvPr id="29" name="Text 27"/>
          <p:cNvSpPr/>
          <p:nvPr/>
        </p:nvSpPr>
        <p:spPr>
          <a:xfrm>
            <a:off x="6537960" y="5212080"/>
            <a:ext cx="502920" cy="502920"/>
          </a:xfrm>
          <a:prstGeom prst="rect">
            <a:avLst/>
          </a:prstGeom>
          <a:noFill/>
          <a:ln/>
        </p:spPr>
        <p:txBody>
          <a:bodyPr wrap="square" lIns="0" tIns="0" rIns="0" bIns="0" rtlCol="0" anchor="ctr"/>
          <a:lstStyle/>
          <a:p>
            <a:pPr marL="0" indent="0" algn="ctr">
              <a:buNone/>
            </a:pPr>
            <a:r>
              <a:rPr lang="en-US" sz="1800" b="1">
                <a:solidFill>
                  <a:srgbClr val="0D2E5C"/>
                </a:solidFill>
                <a:ea typeface="Arial Black" pitchFamily="34" charset="-122"/>
                <a:cs typeface="Arial Black" pitchFamily="34" charset="-120"/>
              </a:rPr>
              <a:t>4</a:t>
            </a:r>
            <a:endParaRPr lang="en-US" sz="1800"/>
          </a:p>
        </p:txBody>
      </p:sp>
      <p:sp>
        <p:nvSpPr>
          <p:cNvPr id="30" name="Text 28"/>
          <p:cNvSpPr/>
          <p:nvPr/>
        </p:nvSpPr>
        <p:spPr>
          <a:xfrm>
            <a:off x="7178040" y="5212080"/>
            <a:ext cx="4343400" cy="502920"/>
          </a:xfrm>
          <a:prstGeom prst="rect">
            <a:avLst/>
          </a:prstGeom>
          <a:noFill/>
          <a:ln/>
        </p:spPr>
        <p:txBody>
          <a:bodyPr wrap="square" lIns="0" tIns="0" rIns="0" bIns="0" rtlCol="0" anchor="ctr"/>
          <a:lstStyle/>
          <a:p>
            <a:pPr marL="0" indent="0" algn="l">
              <a:buNone/>
            </a:pPr>
            <a:r>
              <a:rPr lang="en-US" sz="1300">
                <a:solidFill>
                  <a:srgbClr val="FFFFFF"/>
                </a:solidFill>
                <a:ea typeface="Arial" pitchFamily="34" charset="-122"/>
                <a:cs typeface="Arial" pitchFamily="34" charset="-120"/>
              </a:rPr>
              <a:t>Will it be BENEFICIAL to all concerned?</a:t>
            </a:r>
            <a:endParaRPr lang="en-US" sz="1300"/>
          </a:p>
        </p:txBody>
      </p:sp>
      <p:sp>
        <p:nvSpPr>
          <p:cNvPr id="31" name="Shape 29"/>
          <p:cNvSpPr/>
          <p:nvPr/>
        </p:nvSpPr>
        <p:spPr>
          <a:xfrm>
            <a:off x="457200" y="6473952"/>
            <a:ext cx="11277295" cy="13716"/>
          </a:xfrm>
          <a:prstGeom prst="rect">
            <a:avLst/>
          </a:prstGeom>
          <a:solidFill>
            <a:srgbClr val="E5E7EB"/>
          </a:solidFill>
          <a:ln/>
        </p:spPr>
        <p:txBody>
          <a:bodyPr/>
          <a:lstStyle/>
          <a:p>
            <a:endParaRPr lang="en-AU"/>
          </a:p>
        </p:txBody>
      </p:sp>
      <p:sp>
        <p:nvSpPr>
          <p:cNvPr id="32" name="Text 30"/>
          <p:cNvSpPr/>
          <p:nvPr/>
        </p:nvSpPr>
        <p:spPr>
          <a:xfrm>
            <a:off x="502920" y="6528816"/>
            <a:ext cx="9601200" cy="256032"/>
          </a:xfrm>
          <a:prstGeom prst="rect">
            <a:avLst/>
          </a:prstGeom>
          <a:noFill/>
          <a:ln/>
        </p:spPr>
        <p:txBody>
          <a:bodyPr wrap="square" lIns="0" tIns="0" rIns="0" bIns="0" rtlCol="0" anchor="ctr"/>
          <a:lstStyle/>
          <a:p>
            <a:pPr marL="0" indent="0" algn="l">
              <a:buNone/>
            </a:pPr>
            <a:r>
              <a:rPr lang="en-US" sz="900">
                <a:solidFill>
                  <a:srgbClr val="6B7280"/>
                </a:solidFill>
                <a:ea typeface="Arial" pitchFamily="34" charset="-122"/>
                <a:cs typeface="Arial" pitchFamily="34" charset="-120"/>
              </a:rPr>
              <a:t>District 9660 Public Image Committee   |   Training Webinar   |   Sunday 19 April 2026</a:t>
            </a:r>
            <a:endParaRPr lang="en-US" sz="900"/>
          </a:p>
        </p:txBody>
      </p:sp>
      <p:pic>
        <p:nvPicPr>
          <p:cNvPr id="34" name="Image 0" descr="preencoded.png">
            <a:extLst>
              <a:ext uri="{FF2B5EF4-FFF2-40B4-BE49-F238E27FC236}">
                <a16:creationId xmlns:a16="http://schemas.microsoft.com/office/drawing/2014/main" id="{C0AC57F2-82AD-FF2B-D80C-1C1762F95158}"/>
              </a:ext>
            </a:extLst>
          </p:cNvPr>
          <p:cNvPicPr>
            <a:picLocks noChangeAspect="1"/>
          </p:cNvPicPr>
          <p:nvPr/>
        </p:nvPicPr>
        <p:blipFill>
          <a:blip r:embed="rId3"/>
          <a:stretch>
            <a:fillRect/>
          </a:stretch>
        </p:blipFill>
        <p:spPr>
          <a:xfrm>
            <a:off x="11329233" y="73152"/>
            <a:ext cx="757855" cy="29260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05840"/>
          </a:xfrm>
          <a:prstGeom prst="rect">
            <a:avLst/>
          </a:prstGeom>
          <a:solidFill>
            <a:srgbClr val="17458F"/>
          </a:solidFill>
          <a:ln/>
        </p:spPr>
        <p:txBody>
          <a:bodyPr/>
          <a:lstStyle/>
          <a:p>
            <a:endParaRPr lang="en-AU"/>
          </a:p>
        </p:txBody>
      </p:sp>
      <p:sp>
        <p:nvSpPr>
          <p:cNvPr id="3" name="Shape 1"/>
          <p:cNvSpPr/>
          <p:nvPr/>
        </p:nvSpPr>
        <p:spPr>
          <a:xfrm>
            <a:off x="0" y="1005840"/>
            <a:ext cx="12191695" cy="73152"/>
          </a:xfrm>
          <a:prstGeom prst="rect">
            <a:avLst/>
          </a:prstGeom>
          <a:solidFill>
            <a:srgbClr val="F7A81B"/>
          </a:solidFill>
          <a:ln/>
        </p:spPr>
        <p:txBody>
          <a:bodyPr/>
          <a:lstStyle/>
          <a:p>
            <a:endParaRPr lang="en-AU"/>
          </a:p>
        </p:txBody>
      </p:sp>
      <p:sp>
        <p:nvSpPr>
          <p:cNvPr id="4" name="Text 2"/>
          <p:cNvSpPr/>
          <p:nvPr/>
        </p:nvSpPr>
        <p:spPr>
          <a:xfrm>
            <a:off x="548640" y="91440"/>
            <a:ext cx="11094415" cy="548640"/>
          </a:xfrm>
          <a:prstGeom prst="rect">
            <a:avLst/>
          </a:prstGeom>
          <a:noFill/>
          <a:ln/>
        </p:spPr>
        <p:txBody>
          <a:bodyPr wrap="square" lIns="0" tIns="0" rIns="0" bIns="0" rtlCol="0" anchor="ctr"/>
          <a:lstStyle/>
          <a:p>
            <a:pPr marL="0" indent="0" algn="l">
              <a:buNone/>
            </a:pPr>
            <a:r>
              <a:rPr lang="en-US" sz="3000" b="1">
                <a:solidFill>
                  <a:srgbClr val="FFFFFF"/>
                </a:solidFill>
                <a:ea typeface="Arial Black" pitchFamily="34" charset="-122"/>
                <a:cs typeface="Arial Black" pitchFamily="34" charset="-120"/>
              </a:rPr>
              <a:t>Tools &amp; Platforms</a:t>
            </a:r>
            <a:endParaRPr lang="en-US" sz="3000"/>
          </a:p>
        </p:txBody>
      </p:sp>
      <p:sp>
        <p:nvSpPr>
          <p:cNvPr id="5" name="Text 3"/>
          <p:cNvSpPr/>
          <p:nvPr/>
        </p:nvSpPr>
        <p:spPr>
          <a:xfrm>
            <a:off x="548640" y="640080"/>
            <a:ext cx="11094415" cy="320040"/>
          </a:xfrm>
          <a:prstGeom prst="rect">
            <a:avLst/>
          </a:prstGeom>
          <a:noFill/>
          <a:ln/>
        </p:spPr>
        <p:txBody>
          <a:bodyPr wrap="square" lIns="0" tIns="0" rIns="0" bIns="0" rtlCol="0" anchor="ctr"/>
          <a:lstStyle/>
          <a:p>
            <a:pPr marL="0" indent="0" algn="l">
              <a:buNone/>
            </a:pPr>
            <a:r>
              <a:rPr lang="en-US" sz="1300" i="1">
                <a:solidFill>
                  <a:srgbClr val="F7A81B"/>
                </a:solidFill>
                <a:ea typeface="Arial" pitchFamily="34" charset="-122"/>
                <a:cs typeface="Arial" pitchFamily="34" charset="-120"/>
              </a:rPr>
              <a:t>The stack we use and recommend</a:t>
            </a:r>
            <a:endParaRPr lang="en-US" sz="1300"/>
          </a:p>
        </p:txBody>
      </p:sp>
      <p:sp>
        <p:nvSpPr>
          <p:cNvPr id="6" name="Shape 4"/>
          <p:cNvSpPr/>
          <p:nvPr/>
        </p:nvSpPr>
        <p:spPr>
          <a:xfrm>
            <a:off x="548640" y="1417320"/>
            <a:ext cx="11094415" cy="1097280"/>
          </a:xfrm>
          <a:prstGeom prst="rect">
            <a:avLst/>
          </a:prstGeom>
          <a:solidFill>
            <a:srgbClr val="FFFFFF"/>
          </a:solidFill>
          <a:ln w="9525">
            <a:solidFill>
              <a:srgbClr val="E5E7EB"/>
            </a:solidFill>
            <a:prstDash val="solid"/>
          </a:ln>
          <a:effectLst>
            <a:outerShdw blurRad="76200" dist="25400" dir="5400000" algn="bl" rotWithShape="0">
              <a:srgbClr val="000000">
                <a:alpha val="8000"/>
              </a:srgbClr>
            </a:outerShdw>
          </a:effectLst>
        </p:spPr>
        <p:txBody>
          <a:bodyPr/>
          <a:lstStyle/>
          <a:p>
            <a:endParaRPr lang="en-AU"/>
          </a:p>
        </p:txBody>
      </p:sp>
      <p:sp>
        <p:nvSpPr>
          <p:cNvPr id="7" name="Shape 5"/>
          <p:cNvSpPr/>
          <p:nvPr/>
        </p:nvSpPr>
        <p:spPr>
          <a:xfrm>
            <a:off x="548640" y="1417320"/>
            <a:ext cx="1234440" cy="1097280"/>
          </a:xfrm>
          <a:prstGeom prst="rect">
            <a:avLst/>
          </a:prstGeom>
          <a:solidFill>
            <a:srgbClr val="17458F"/>
          </a:solidFill>
          <a:ln/>
        </p:spPr>
        <p:txBody>
          <a:bodyPr/>
          <a:lstStyle/>
          <a:p>
            <a:endParaRPr lang="en-AU"/>
          </a:p>
        </p:txBody>
      </p:sp>
      <p:sp>
        <p:nvSpPr>
          <p:cNvPr id="8" name="Text 6"/>
          <p:cNvSpPr/>
          <p:nvPr/>
        </p:nvSpPr>
        <p:spPr>
          <a:xfrm>
            <a:off x="548640" y="1417320"/>
            <a:ext cx="1234440" cy="1097280"/>
          </a:xfrm>
          <a:prstGeom prst="rect">
            <a:avLst/>
          </a:prstGeom>
          <a:noFill/>
          <a:ln/>
        </p:spPr>
        <p:txBody>
          <a:bodyPr wrap="square" lIns="0" tIns="0" rIns="0" bIns="0" rtlCol="0" anchor="ctr"/>
          <a:lstStyle/>
          <a:p>
            <a:pPr marL="0" indent="0" algn="ctr">
              <a:buNone/>
            </a:pPr>
            <a:r>
              <a:rPr lang="en-US" sz="4200" b="1">
                <a:solidFill>
                  <a:srgbClr val="F7A81B"/>
                </a:solidFill>
                <a:ea typeface="Arial Black" pitchFamily="34" charset="-122"/>
                <a:cs typeface="Arial Black" pitchFamily="34" charset="-120"/>
              </a:rPr>
              <a:t>M</a:t>
            </a:r>
            <a:endParaRPr lang="en-US" sz="4200"/>
          </a:p>
        </p:txBody>
      </p:sp>
      <p:sp>
        <p:nvSpPr>
          <p:cNvPr id="9" name="Text 7"/>
          <p:cNvSpPr/>
          <p:nvPr/>
        </p:nvSpPr>
        <p:spPr>
          <a:xfrm>
            <a:off x="1965960" y="1554480"/>
            <a:ext cx="4572000" cy="411480"/>
          </a:xfrm>
          <a:prstGeom prst="rect">
            <a:avLst/>
          </a:prstGeom>
          <a:noFill/>
          <a:ln/>
        </p:spPr>
        <p:txBody>
          <a:bodyPr wrap="square" lIns="0" tIns="0" rIns="0" bIns="0" rtlCol="0" anchor="ctr"/>
          <a:lstStyle/>
          <a:p>
            <a:pPr marL="0" indent="0" algn="l">
              <a:buNone/>
            </a:pPr>
            <a:r>
              <a:rPr lang="en-US" sz="1800" b="1">
                <a:solidFill>
                  <a:srgbClr val="17458F"/>
                </a:solidFill>
                <a:ea typeface="Arial Black" pitchFamily="34" charset="-122"/>
                <a:cs typeface="Arial Black" pitchFamily="34" charset="-120"/>
              </a:rPr>
              <a:t>Microsoft 365</a:t>
            </a:r>
            <a:endParaRPr lang="en-US" sz="1800"/>
          </a:p>
        </p:txBody>
      </p:sp>
      <p:sp>
        <p:nvSpPr>
          <p:cNvPr id="10" name="Text 8"/>
          <p:cNvSpPr/>
          <p:nvPr/>
        </p:nvSpPr>
        <p:spPr>
          <a:xfrm>
            <a:off x="1965960" y="1965960"/>
            <a:ext cx="6858000" cy="502920"/>
          </a:xfrm>
          <a:prstGeom prst="rect">
            <a:avLst/>
          </a:prstGeom>
          <a:noFill/>
          <a:ln/>
        </p:spPr>
        <p:txBody>
          <a:bodyPr wrap="square" lIns="0" tIns="0" rIns="0" bIns="0" rtlCol="0" anchor="t"/>
          <a:lstStyle/>
          <a:p>
            <a:pPr marL="0" indent="0" algn="l">
              <a:buNone/>
            </a:pPr>
            <a:r>
              <a:rPr lang="en-US" sz="1200">
                <a:solidFill>
                  <a:srgbClr val="4B5563"/>
                </a:solidFill>
                <a:ea typeface="Arial" pitchFamily="34" charset="-122"/>
                <a:cs typeface="Arial" pitchFamily="34" charset="-120"/>
              </a:rPr>
              <a:t>Teams, SharePoint and OneDrive for collaboration, meetings and file storage.</a:t>
            </a:r>
            <a:endParaRPr lang="en-US" sz="1200"/>
          </a:p>
        </p:txBody>
      </p:sp>
      <p:sp>
        <p:nvSpPr>
          <p:cNvPr id="11" name="Text 9"/>
          <p:cNvSpPr/>
          <p:nvPr/>
        </p:nvSpPr>
        <p:spPr>
          <a:xfrm>
            <a:off x="8716975" y="1737360"/>
            <a:ext cx="2880360" cy="411480"/>
          </a:xfrm>
          <a:prstGeom prst="rect">
            <a:avLst/>
          </a:prstGeom>
          <a:noFill/>
          <a:ln/>
        </p:spPr>
        <p:txBody>
          <a:bodyPr wrap="square" lIns="0" tIns="0" rIns="0" bIns="0" rtlCol="0" anchor="ctr"/>
          <a:lstStyle/>
          <a:p>
            <a:pPr marL="0" indent="0" algn="r">
              <a:buNone/>
            </a:pPr>
            <a:r>
              <a:rPr lang="en-US" sz="1300" b="1">
                <a:solidFill>
                  <a:srgbClr val="17458F"/>
                </a:solidFill>
                <a:ea typeface="Courier New" pitchFamily="34" charset="-122"/>
                <a:cs typeface="Courier New" pitchFamily="34" charset="-120"/>
              </a:rPr>
              <a:t>office.microsoft.com</a:t>
            </a:r>
            <a:endParaRPr lang="en-US" sz="1300"/>
          </a:p>
        </p:txBody>
      </p:sp>
      <p:sp>
        <p:nvSpPr>
          <p:cNvPr id="12" name="Shape 10"/>
          <p:cNvSpPr/>
          <p:nvPr/>
        </p:nvSpPr>
        <p:spPr>
          <a:xfrm>
            <a:off x="548640" y="2651760"/>
            <a:ext cx="11094415" cy="1097280"/>
          </a:xfrm>
          <a:prstGeom prst="rect">
            <a:avLst/>
          </a:prstGeom>
          <a:solidFill>
            <a:srgbClr val="FFFFFF"/>
          </a:solidFill>
          <a:ln w="9525">
            <a:solidFill>
              <a:srgbClr val="E5E7EB"/>
            </a:solidFill>
            <a:prstDash val="solid"/>
          </a:ln>
          <a:effectLst>
            <a:outerShdw blurRad="76200" dist="25400" dir="5400000" algn="bl" rotWithShape="0">
              <a:srgbClr val="000000">
                <a:alpha val="8000"/>
              </a:srgbClr>
            </a:outerShdw>
          </a:effectLst>
        </p:spPr>
        <p:txBody>
          <a:bodyPr/>
          <a:lstStyle/>
          <a:p>
            <a:endParaRPr lang="en-AU"/>
          </a:p>
        </p:txBody>
      </p:sp>
      <p:sp>
        <p:nvSpPr>
          <p:cNvPr id="13" name="Shape 11"/>
          <p:cNvSpPr/>
          <p:nvPr/>
        </p:nvSpPr>
        <p:spPr>
          <a:xfrm>
            <a:off x="548640" y="2651760"/>
            <a:ext cx="1234440" cy="1097280"/>
          </a:xfrm>
          <a:prstGeom prst="rect">
            <a:avLst/>
          </a:prstGeom>
          <a:solidFill>
            <a:srgbClr val="D41367"/>
          </a:solidFill>
          <a:ln/>
        </p:spPr>
        <p:txBody>
          <a:bodyPr/>
          <a:lstStyle/>
          <a:p>
            <a:endParaRPr lang="en-AU"/>
          </a:p>
        </p:txBody>
      </p:sp>
      <p:sp>
        <p:nvSpPr>
          <p:cNvPr id="14" name="Text 12"/>
          <p:cNvSpPr/>
          <p:nvPr/>
        </p:nvSpPr>
        <p:spPr>
          <a:xfrm>
            <a:off x="548640" y="2651760"/>
            <a:ext cx="1234440" cy="1097280"/>
          </a:xfrm>
          <a:prstGeom prst="rect">
            <a:avLst/>
          </a:prstGeom>
          <a:noFill/>
          <a:ln/>
        </p:spPr>
        <p:txBody>
          <a:bodyPr wrap="square" lIns="0" tIns="0" rIns="0" bIns="0" rtlCol="0" anchor="ctr"/>
          <a:lstStyle/>
          <a:p>
            <a:pPr marL="0" indent="0" algn="ctr">
              <a:buNone/>
            </a:pPr>
            <a:r>
              <a:rPr lang="en-US" sz="4200" b="1">
                <a:solidFill>
                  <a:srgbClr val="F7A81B"/>
                </a:solidFill>
                <a:ea typeface="Arial Black" pitchFamily="34" charset="-122"/>
                <a:cs typeface="Arial Black" pitchFamily="34" charset="-120"/>
              </a:rPr>
              <a:t>H</a:t>
            </a:r>
            <a:endParaRPr lang="en-US" sz="4200"/>
          </a:p>
        </p:txBody>
      </p:sp>
      <p:sp>
        <p:nvSpPr>
          <p:cNvPr id="15" name="Text 13"/>
          <p:cNvSpPr/>
          <p:nvPr/>
        </p:nvSpPr>
        <p:spPr>
          <a:xfrm>
            <a:off x="1965960" y="2788920"/>
            <a:ext cx="4572000" cy="411480"/>
          </a:xfrm>
          <a:prstGeom prst="rect">
            <a:avLst/>
          </a:prstGeom>
          <a:noFill/>
          <a:ln/>
        </p:spPr>
        <p:txBody>
          <a:bodyPr wrap="square" lIns="0" tIns="0" rIns="0" bIns="0" rtlCol="0" anchor="ctr"/>
          <a:lstStyle/>
          <a:p>
            <a:pPr marL="0" indent="0" algn="l">
              <a:buNone/>
            </a:pPr>
            <a:r>
              <a:rPr lang="en-US" sz="1800" b="1">
                <a:solidFill>
                  <a:srgbClr val="17458F"/>
                </a:solidFill>
                <a:ea typeface="Arial Black" pitchFamily="34" charset="-122"/>
                <a:cs typeface="Arial Black" pitchFamily="34" charset="-120"/>
              </a:rPr>
              <a:t>Hyzine</a:t>
            </a:r>
            <a:endParaRPr lang="en-US" sz="1800"/>
          </a:p>
        </p:txBody>
      </p:sp>
      <p:sp>
        <p:nvSpPr>
          <p:cNvPr id="16" name="Text 14"/>
          <p:cNvSpPr/>
          <p:nvPr/>
        </p:nvSpPr>
        <p:spPr>
          <a:xfrm>
            <a:off x="1965960" y="3200400"/>
            <a:ext cx="6858000" cy="502920"/>
          </a:xfrm>
          <a:prstGeom prst="rect">
            <a:avLst/>
          </a:prstGeom>
          <a:noFill/>
          <a:ln/>
        </p:spPr>
        <p:txBody>
          <a:bodyPr wrap="square" lIns="0" tIns="0" rIns="0" bIns="0" rtlCol="0" anchor="t"/>
          <a:lstStyle/>
          <a:p>
            <a:pPr marL="0" indent="0" algn="l">
              <a:buNone/>
            </a:pPr>
            <a:r>
              <a:rPr lang="en-US" sz="1200">
                <a:solidFill>
                  <a:srgbClr val="4B5563"/>
                </a:solidFill>
                <a:ea typeface="Arial" pitchFamily="34" charset="-122"/>
                <a:cs typeface="Arial" pitchFamily="34" charset="-120"/>
              </a:rPr>
              <a:t>Interactive flipbook newsletter platform replacing DACdb PDF distribution.</a:t>
            </a:r>
            <a:endParaRPr lang="en-US" sz="1200"/>
          </a:p>
        </p:txBody>
      </p:sp>
      <p:sp>
        <p:nvSpPr>
          <p:cNvPr id="17" name="Text 15"/>
          <p:cNvSpPr/>
          <p:nvPr/>
        </p:nvSpPr>
        <p:spPr>
          <a:xfrm>
            <a:off x="8716975" y="2971800"/>
            <a:ext cx="2880360" cy="411480"/>
          </a:xfrm>
          <a:prstGeom prst="rect">
            <a:avLst/>
          </a:prstGeom>
          <a:noFill/>
          <a:ln/>
        </p:spPr>
        <p:txBody>
          <a:bodyPr wrap="square" lIns="0" tIns="0" rIns="0" bIns="0" rtlCol="0" anchor="ctr"/>
          <a:lstStyle/>
          <a:p>
            <a:pPr marL="0" indent="0" algn="r">
              <a:buNone/>
            </a:pPr>
            <a:r>
              <a:rPr lang="en-US" sz="1300" b="1">
                <a:solidFill>
                  <a:srgbClr val="D41367"/>
                </a:solidFill>
                <a:ea typeface="Courier New" pitchFamily="34" charset="-122"/>
                <a:cs typeface="Courier New" pitchFamily="34" charset="-120"/>
              </a:rPr>
              <a:t>hyzine.com</a:t>
            </a:r>
            <a:endParaRPr lang="en-US" sz="1300"/>
          </a:p>
        </p:txBody>
      </p:sp>
      <p:sp>
        <p:nvSpPr>
          <p:cNvPr id="18" name="Shape 16"/>
          <p:cNvSpPr/>
          <p:nvPr/>
        </p:nvSpPr>
        <p:spPr>
          <a:xfrm>
            <a:off x="548640" y="3886200"/>
            <a:ext cx="11094415" cy="1097280"/>
          </a:xfrm>
          <a:prstGeom prst="rect">
            <a:avLst/>
          </a:prstGeom>
          <a:solidFill>
            <a:srgbClr val="FFFFFF"/>
          </a:solidFill>
          <a:ln w="9525">
            <a:solidFill>
              <a:srgbClr val="E5E7EB"/>
            </a:solidFill>
            <a:prstDash val="solid"/>
          </a:ln>
          <a:effectLst>
            <a:outerShdw blurRad="76200" dist="25400" dir="5400000" algn="bl" rotWithShape="0">
              <a:srgbClr val="000000">
                <a:alpha val="8000"/>
              </a:srgbClr>
            </a:outerShdw>
          </a:effectLst>
        </p:spPr>
        <p:txBody>
          <a:bodyPr/>
          <a:lstStyle/>
          <a:p>
            <a:endParaRPr lang="en-AU"/>
          </a:p>
        </p:txBody>
      </p:sp>
      <p:sp>
        <p:nvSpPr>
          <p:cNvPr id="19" name="Shape 17"/>
          <p:cNvSpPr/>
          <p:nvPr/>
        </p:nvSpPr>
        <p:spPr>
          <a:xfrm>
            <a:off x="548640" y="3886200"/>
            <a:ext cx="1234440" cy="1097280"/>
          </a:xfrm>
          <a:prstGeom prst="rect">
            <a:avLst/>
          </a:prstGeom>
          <a:solidFill>
            <a:srgbClr val="005DAA"/>
          </a:solidFill>
          <a:ln/>
        </p:spPr>
        <p:txBody>
          <a:bodyPr/>
          <a:lstStyle/>
          <a:p>
            <a:endParaRPr lang="en-AU"/>
          </a:p>
        </p:txBody>
      </p:sp>
      <p:sp>
        <p:nvSpPr>
          <p:cNvPr id="20" name="Text 18"/>
          <p:cNvSpPr/>
          <p:nvPr/>
        </p:nvSpPr>
        <p:spPr>
          <a:xfrm>
            <a:off x="548640" y="3886200"/>
            <a:ext cx="1234440" cy="1097280"/>
          </a:xfrm>
          <a:prstGeom prst="rect">
            <a:avLst/>
          </a:prstGeom>
          <a:noFill/>
          <a:ln/>
        </p:spPr>
        <p:txBody>
          <a:bodyPr wrap="square" lIns="0" tIns="0" rIns="0" bIns="0" rtlCol="0" anchor="ctr"/>
          <a:lstStyle/>
          <a:p>
            <a:pPr marL="0" indent="0" algn="ctr">
              <a:buNone/>
            </a:pPr>
            <a:r>
              <a:rPr lang="en-US" sz="4200" b="1">
                <a:solidFill>
                  <a:srgbClr val="F7A81B"/>
                </a:solidFill>
                <a:ea typeface="Arial Black" pitchFamily="34" charset="-122"/>
                <a:cs typeface="Arial Black" pitchFamily="34" charset="-120"/>
              </a:rPr>
              <a:t>B</a:t>
            </a:r>
            <a:endParaRPr lang="en-US" sz="4200"/>
          </a:p>
        </p:txBody>
      </p:sp>
      <p:sp>
        <p:nvSpPr>
          <p:cNvPr id="21" name="Text 19"/>
          <p:cNvSpPr/>
          <p:nvPr/>
        </p:nvSpPr>
        <p:spPr>
          <a:xfrm>
            <a:off x="1965960" y="4023360"/>
            <a:ext cx="4572000" cy="411480"/>
          </a:xfrm>
          <a:prstGeom prst="rect">
            <a:avLst/>
          </a:prstGeom>
          <a:noFill/>
          <a:ln/>
        </p:spPr>
        <p:txBody>
          <a:bodyPr wrap="square" lIns="0" tIns="0" rIns="0" bIns="0" rtlCol="0" anchor="ctr"/>
          <a:lstStyle/>
          <a:p>
            <a:pPr marL="0" indent="0" algn="l">
              <a:buNone/>
            </a:pPr>
            <a:r>
              <a:rPr lang="en-US" sz="1800" b="1">
                <a:solidFill>
                  <a:srgbClr val="17458F"/>
                </a:solidFill>
                <a:ea typeface="Arial Black" pitchFamily="34" charset="-122"/>
                <a:cs typeface="Arial Black" pitchFamily="34" charset="-120"/>
              </a:rPr>
              <a:t>Buffer</a:t>
            </a:r>
            <a:endParaRPr lang="en-US" sz="1800"/>
          </a:p>
        </p:txBody>
      </p:sp>
      <p:sp>
        <p:nvSpPr>
          <p:cNvPr id="22" name="Text 20"/>
          <p:cNvSpPr/>
          <p:nvPr/>
        </p:nvSpPr>
        <p:spPr>
          <a:xfrm>
            <a:off x="1965960" y="4434840"/>
            <a:ext cx="6858000" cy="502920"/>
          </a:xfrm>
          <a:prstGeom prst="rect">
            <a:avLst/>
          </a:prstGeom>
          <a:noFill/>
          <a:ln/>
        </p:spPr>
        <p:txBody>
          <a:bodyPr wrap="square" lIns="0" tIns="0" rIns="0" bIns="0" rtlCol="0" anchor="t"/>
          <a:lstStyle/>
          <a:p>
            <a:pPr marL="0" indent="0" algn="l">
              <a:buNone/>
            </a:pPr>
            <a:r>
              <a:rPr lang="en-US" sz="1200">
                <a:solidFill>
                  <a:srgbClr val="4B5563"/>
                </a:solidFill>
                <a:ea typeface="Arial" pitchFamily="34" charset="-122"/>
                <a:cs typeface="Arial" pitchFamily="34" charset="-120"/>
              </a:rPr>
              <a:t>Schedule and manage social media posts across Facebook, Instagram and LinkedIn.</a:t>
            </a:r>
            <a:endParaRPr lang="en-US" sz="1200"/>
          </a:p>
        </p:txBody>
      </p:sp>
      <p:sp>
        <p:nvSpPr>
          <p:cNvPr id="23" name="Text 21"/>
          <p:cNvSpPr/>
          <p:nvPr/>
        </p:nvSpPr>
        <p:spPr>
          <a:xfrm>
            <a:off x="8716975" y="4206240"/>
            <a:ext cx="2880360" cy="411480"/>
          </a:xfrm>
          <a:prstGeom prst="rect">
            <a:avLst/>
          </a:prstGeom>
          <a:noFill/>
          <a:ln/>
        </p:spPr>
        <p:txBody>
          <a:bodyPr wrap="square" lIns="0" tIns="0" rIns="0" bIns="0" rtlCol="0" anchor="ctr"/>
          <a:lstStyle/>
          <a:p>
            <a:pPr marL="0" indent="0" algn="r">
              <a:buNone/>
            </a:pPr>
            <a:r>
              <a:rPr lang="en-US" sz="1300" b="1">
                <a:solidFill>
                  <a:srgbClr val="005DAA"/>
                </a:solidFill>
                <a:ea typeface="Courier New" pitchFamily="34" charset="-122"/>
                <a:cs typeface="Courier New" pitchFamily="34" charset="-120"/>
              </a:rPr>
              <a:t>buffer.com</a:t>
            </a:r>
            <a:endParaRPr lang="en-US" sz="1300"/>
          </a:p>
        </p:txBody>
      </p:sp>
      <p:sp>
        <p:nvSpPr>
          <p:cNvPr id="24" name="Shape 22"/>
          <p:cNvSpPr/>
          <p:nvPr/>
        </p:nvSpPr>
        <p:spPr>
          <a:xfrm>
            <a:off x="548640" y="5120640"/>
            <a:ext cx="11094415" cy="1097280"/>
          </a:xfrm>
          <a:prstGeom prst="rect">
            <a:avLst/>
          </a:prstGeom>
          <a:solidFill>
            <a:srgbClr val="FFFFFF"/>
          </a:solidFill>
          <a:ln w="9525">
            <a:solidFill>
              <a:srgbClr val="E5E7EB"/>
            </a:solidFill>
            <a:prstDash val="solid"/>
          </a:ln>
          <a:effectLst>
            <a:outerShdw blurRad="76200" dist="25400" dir="5400000" algn="bl" rotWithShape="0">
              <a:srgbClr val="000000">
                <a:alpha val="8000"/>
              </a:srgbClr>
            </a:outerShdw>
          </a:effectLst>
        </p:spPr>
        <p:txBody>
          <a:bodyPr/>
          <a:lstStyle/>
          <a:p>
            <a:endParaRPr lang="en-AU"/>
          </a:p>
        </p:txBody>
      </p:sp>
      <p:sp>
        <p:nvSpPr>
          <p:cNvPr id="25" name="Shape 23"/>
          <p:cNvSpPr/>
          <p:nvPr/>
        </p:nvSpPr>
        <p:spPr>
          <a:xfrm>
            <a:off x="548640" y="5120640"/>
            <a:ext cx="1234440" cy="1097280"/>
          </a:xfrm>
          <a:prstGeom prst="rect">
            <a:avLst/>
          </a:prstGeom>
          <a:solidFill>
            <a:srgbClr val="F7A81B"/>
          </a:solidFill>
          <a:ln/>
        </p:spPr>
        <p:txBody>
          <a:bodyPr/>
          <a:lstStyle/>
          <a:p>
            <a:endParaRPr lang="en-AU"/>
          </a:p>
        </p:txBody>
      </p:sp>
      <p:sp>
        <p:nvSpPr>
          <p:cNvPr id="26" name="Text 24"/>
          <p:cNvSpPr/>
          <p:nvPr/>
        </p:nvSpPr>
        <p:spPr>
          <a:xfrm>
            <a:off x="548640" y="5120640"/>
            <a:ext cx="1234440" cy="1097280"/>
          </a:xfrm>
          <a:prstGeom prst="rect">
            <a:avLst/>
          </a:prstGeom>
          <a:noFill/>
          <a:ln/>
        </p:spPr>
        <p:txBody>
          <a:bodyPr wrap="square" lIns="0" tIns="0" rIns="0" bIns="0" rtlCol="0" anchor="ctr"/>
          <a:lstStyle/>
          <a:p>
            <a:pPr marL="0" indent="0" algn="ctr">
              <a:buNone/>
            </a:pPr>
            <a:r>
              <a:rPr lang="en-US" sz="4200" b="1">
                <a:solidFill>
                  <a:srgbClr val="0D2E5C"/>
                </a:solidFill>
                <a:ea typeface="Arial Black" pitchFamily="34" charset="-122"/>
                <a:cs typeface="Arial Black" pitchFamily="34" charset="-120"/>
              </a:rPr>
              <a:t>C</a:t>
            </a:r>
            <a:endParaRPr lang="en-US" sz="4200"/>
          </a:p>
        </p:txBody>
      </p:sp>
      <p:sp>
        <p:nvSpPr>
          <p:cNvPr id="27" name="Text 25"/>
          <p:cNvSpPr/>
          <p:nvPr/>
        </p:nvSpPr>
        <p:spPr>
          <a:xfrm>
            <a:off x="1965960" y="5257800"/>
            <a:ext cx="4572000" cy="411480"/>
          </a:xfrm>
          <a:prstGeom prst="rect">
            <a:avLst/>
          </a:prstGeom>
          <a:noFill/>
          <a:ln/>
        </p:spPr>
        <p:txBody>
          <a:bodyPr wrap="square" lIns="0" tIns="0" rIns="0" bIns="0" rtlCol="0" anchor="ctr"/>
          <a:lstStyle/>
          <a:p>
            <a:pPr marL="0" indent="0" algn="l">
              <a:buNone/>
            </a:pPr>
            <a:r>
              <a:rPr lang="en-US" sz="1800" b="1">
                <a:solidFill>
                  <a:srgbClr val="17458F"/>
                </a:solidFill>
                <a:ea typeface="Arial Black" pitchFamily="34" charset="-122"/>
                <a:cs typeface="Arial Black" pitchFamily="34" charset="-120"/>
              </a:rPr>
              <a:t>Canva</a:t>
            </a:r>
            <a:endParaRPr lang="en-US" sz="1800"/>
          </a:p>
        </p:txBody>
      </p:sp>
      <p:sp>
        <p:nvSpPr>
          <p:cNvPr id="28" name="Text 26"/>
          <p:cNvSpPr/>
          <p:nvPr/>
        </p:nvSpPr>
        <p:spPr>
          <a:xfrm>
            <a:off x="1965960" y="5669280"/>
            <a:ext cx="6858000" cy="502920"/>
          </a:xfrm>
          <a:prstGeom prst="rect">
            <a:avLst/>
          </a:prstGeom>
          <a:noFill/>
          <a:ln/>
        </p:spPr>
        <p:txBody>
          <a:bodyPr wrap="square" lIns="0" tIns="0" rIns="0" bIns="0" rtlCol="0" anchor="t"/>
          <a:lstStyle/>
          <a:p>
            <a:pPr marL="0" indent="0" algn="l">
              <a:buNone/>
            </a:pPr>
            <a:r>
              <a:rPr lang="en-US" sz="1200">
                <a:solidFill>
                  <a:srgbClr val="4B5563"/>
                </a:solidFill>
                <a:ea typeface="Arial" pitchFamily="34" charset="-122"/>
                <a:cs typeface="Arial" pitchFamily="34" charset="-120"/>
              </a:rPr>
              <a:t>Create professional graphics using Rotary-branded templates. Free for nonprofits.</a:t>
            </a:r>
            <a:endParaRPr lang="en-US" sz="1200"/>
          </a:p>
        </p:txBody>
      </p:sp>
      <p:sp>
        <p:nvSpPr>
          <p:cNvPr id="29" name="Text 27"/>
          <p:cNvSpPr/>
          <p:nvPr/>
        </p:nvSpPr>
        <p:spPr>
          <a:xfrm>
            <a:off x="8716975" y="5440680"/>
            <a:ext cx="2880360" cy="411480"/>
          </a:xfrm>
          <a:prstGeom prst="rect">
            <a:avLst/>
          </a:prstGeom>
          <a:noFill/>
          <a:ln/>
        </p:spPr>
        <p:txBody>
          <a:bodyPr wrap="square" lIns="0" tIns="0" rIns="0" bIns="0" rtlCol="0" anchor="ctr"/>
          <a:lstStyle/>
          <a:p>
            <a:pPr marL="0" indent="0" algn="r">
              <a:buNone/>
            </a:pPr>
            <a:r>
              <a:rPr lang="en-US" sz="1300" b="1">
                <a:solidFill>
                  <a:srgbClr val="F7A81B"/>
                </a:solidFill>
                <a:ea typeface="Courier New" pitchFamily="34" charset="-122"/>
                <a:cs typeface="Courier New" pitchFamily="34" charset="-120"/>
              </a:rPr>
              <a:t>canva.com</a:t>
            </a:r>
            <a:endParaRPr lang="en-US" sz="1300"/>
          </a:p>
        </p:txBody>
      </p:sp>
      <p:sp>
        <p:nvSpPr>
          <p:cNvPr id="30" name="Shape 28"/>
          <p:cNvSpPr/>
          <p:nvPr/>
        </p:nvSpPr>
        <p:spPr>
          <a:xfrm>
            <a:off x="457200" y="6473952"/>
            <a:ext cx="11277295" cy="13716"/>
          </a:xfrm>
          <a:prstGeom prst="rect">
            <a:avLst/>
          </a:prstGeom>
          <a:solidFill>
            <a:srgbClr val="E5E7EB"/>
          </a:solidFill>
          <a:ln/>
        </p:spPr>
        <p:txBody>
          <a:bodyPr/>
          <a:lstStyle/>
          <a:p>
            <a:endParaRPr lang="en-AU"/>
          </a:p>
        </p:txBody>
      </p:sp>
      <p:sp>
        <p:nvSpPr>
          <p:cNvPr id="31" name="Text 29"/>
          <p:cNvSpPr/>
          <p:nvPr/>
        </p:nvSpPr>
        <p:spPr>
          <a:xfrm>
            <a:off x="502920" y="6528816"/>
            <a:ext cx="9601200" cy="256032"/>
          </a:xfrm>
          <a:prstGeom prst="rect">
            <a:avLst/>
          </a:prstGeom>
          <a:noFill/>
          <a:ln/>
        </p:spPr>
        <p:txBody>
          <a:bodyPr wrap="square" lIns="0" tIns="0" rIns="0" bIns="0" rtlCol="0" anchor="ctr"/>
          <a:lstStyle/>
          <a:p>
            <a:pPr marL="0" indent="0" algn="l">
              <a:buNone/>
            </a:pPr>
            <a:r>
              <a:rPr lang="en-US" sz="900">
                <a:solidFill>
                  <a:srgbClr val="6B7280"/>
                </a:solidFill>
                <a:ea typeface="Arial" pitchFamily="34" charset="-122"/>
                <a:cs typeface="Arial" pitchFamily="34" charset="-120"/>
              </a:rPr>
              <a:t>District 9660 Public Image Committee   |   Training Webinar   |   Sunday 19 April 2026</a:t>
            </a:r>
            <a:endParaRPr lang="en-US" sz="900"/>
          </a:p>
        </p:txBody>
      </p:sp>
      <p:pic>
        <p:nvPicPr>
          <p:cNvPr id="33" name="Image 0" descr="preencoded.png">
            <a:extLst>
              <a:ext uri="{FF2B5EF4-FFF2-40B4-BE49-F238E27FC236}">
                <a16:creationId xmlns:a16="http://schemas.microsoft.com/office/drawing/2014/main" id="{765A6867-C0F0-CCDA-A0BB-5D100F4F59A9}"/>
              </a:ext>
            </a:extLst>
          </p:cNvPr>
          <p:cNvPicPr>
            <a:picLocks noChangeAspect="1"/>
          </p:cNvPicPr>
          <p:nvPr/>
        </p:nvPicPr>
        <p:blipFill>
          <a:blip r:embed="rId3"/>
          <a:stretch>
            <a:fillRect/>
          </a:stretch>
        </p:blipFill>
        <p:spPr>
          <a:xfrm>
            <a:off x="11329233" y="73152"/>
            <a:ext cx="757855" cy="292608"/>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05840"/>
          </a:xfrm>
          <a:prstGeom prst="rect">
            <a:avLst/>
          </a:prstGeom>
          <a:solidFill>
            <a:srgbClr val="17458F"/>
          </a:solidFill>
          <a:ln/>
        </p:spPr>
        <p:txBody>
          <a:bodyPr/>
          <a:lstStyle/>
          <a:p>
            <a:endParaRPr lang="en-AU"/>
          </a:p>
        </p:txBody>
      </p:sp>
      <p:sp>
        <p:nvSpPr>
          <p:cNvPr id="3" name="Shape 1"/>
          <p:cNvSpPr/>
          <p:nvPr/>
        </p:nvSpPr>
        <p:spPr>
          <a:xfrm>
            <a:off x="0" y="1005840"/>
            <a:ext cx="12191695" cy="73152"/>
          </a:xfrm>
          <a:prstGeom prst="rect">
            <a:avLst/>
          </a:prstGeom>
          <a:solidFill>
            <a:srgbClr val="F7A81B"/>
          </a:solidFill>
          <a:ln/>
        </p:spPr>
        <p:txBody>
          <a:bodyPr/>
          <a:lstStyle/>
          <a:p>
            <a:endParaRPr lang="en-AU"/>
          </a:p>
        </p:txBody>
      </p:sp>
      <p:sp>
        <p:nvSpPr>
          <p:cNvPr id="4" name="Text 2"/>
          <p:cNvSpPr/>
          <p:nvPr/>
        </p:nvSpPr>
        <p:spPr>
          <a:xfrm>
            <a:off x="548640" y="91440"/>
            <a:ext cx="11094415" cy="548640"/>
          </a:xfrm>
          <a:prstGeom prst="rect">
            <a:avLst/>
          </a:prstGeom>
          <a:noFill/>
          <a:ln/>
        </p:spPr>
        <p:txBody>
          <a:bodyPr wrap="square" lIns="0" tIns="0" rIns="0" bIns="0" rtlCol="0" anchor="ctr"/>
          <a:lstStyle/>
          <a:p>
            <a:pPr marL="0" indent="0" algn="l">
              <a:buNone/>
            </a:pPr>
            <a:r>
              <a:rPr lang="en-US" sz="3000" b="1">
                <a:solidFill>
                  <a:srgbClr val="FFFFFF"/>
                </a:solidFill>
                <a:ea typeface="Arial Black" pitchFamily="34" charset="-122"/>
                <a:cs typeface="Arial Black" pitchFamily="34" charset="-120"/>
              </a:rPr>
              <a:t>Nonprofit Licensing</a:t>
            </a:r>
            <a:endParaRPr lang="en-US" sz="3000"/>
          </a:p>
        </p:txBody>
      </p:sp>
      <p:sp>
        <p:nvSpPr>
          <p:cNvPr id="5" name="Text 3"/>
          <p:cNvSpPr/>
          <p:nvPr/>
        </p:nvSpPr>
        <p:spPr>
          <a:xfrm>
            <a:off x="548640" y="640080"/>
            <a:ext cx="11094415" cy="320040"/>
          </a:xfrm>
          <a:prstGeom prst="rect">
            <a:avLst/>
          </a:prstGeom>
          <a:noFill/>
          <a:ln/>
        </p:spPr>
        <p:txBody>
          <a:bodyPr wrap="square" lIns="0" tIns="0" rIns="0" bIns="0" rtlCol="0" anchor="ctr"/>
          <a:lstStyle/>
          <a:p>
            <a:pPr marL="0" indent="0" algn="l">
              <a:buNone/>
            </a:pPr>
            <a:r>
              <a:rPr lang="en-US" sz="1300" i="1">
                <a:solidFill>
                  <a:srgbClr val="F7A81B"/>
                </a:solidFill>
                <a:ea typeface="Arial" pitchFamily="34" charset="-122"/>
                <a:cs typeface="Arial" pitchFamily="34" charset="-120"/>
              </a:rPr>
              <a:t>Free and discounted tools for every Rotary club</a:t>
            </a:r>
            <a:endParaRPr lang="en-US" sz="1300"/>
          </a:p>
        </p:txBody>
      </p:sp>
      <p:sp>
        <p:nvSpPr>
          <p:cNvPr id="6" name="Text 4"/>
          <p:cNvSpPr/>
          <p:nvPr/>
        </p:nvSpPr>
        <p:spPr>
          <a:xfrm>
            <a:off x="548640" y="1325880"/>
            <a:ext cx="11094415" cy="731520"/>
          </a:xfrm>
          <a:prstGeom prst="rect">
            <a:avLst/>
          </a:prstGeom>
          <a:noFill/>
          <a:ln/>
        </p:spPr>
        <p:txBody>
          <a:bodyPr wrap="square" lIns="0" tIns="0" rIns="0" bIns="0" rtlCol="0" anchor="t"/>
          <a:lstStyle/>
          <a:p>
            <a:pPr marL="0" indent="0" algn="l">
              <a:buNone/>
            </a:pPr>
            <a:r>
              <a:rPr lang="en-US" sz="1200">
                <a:solidFill>
                  <a:srgbClr val="1F2937"/>
                </a:solidFill>
                <a:ea typeface="Arial" pitchFamily="34" charset="-122"/>
                <a:cs typeface="Arial" pitchFamily="34" charset="-120"/>
              </a:rPr>
              <a:t>Your club can access premium creative and scheduling tools at no cost or heavily discounted rates. Most platforms verify your status through TechSoup Australia using your club's ABN and ACNC registration.</a:t>
            </a:r>
            <a:endParaRPr lang="en-US" sz="1200"/>
          </a:p>
        </p:txBody>
      </p:sp>
      <p:sp>
        <p:nvSpPr>
          <p:cNvPr id="7" name="Shape 5"/>
          <p:cNvSpPr/>
          <p:nvPr/>
        </p:nvSpPr>
        <p:spPr>
          <a:xfrm>
            <a:off x="548640" y="2148840"/>
            <a:ext cx="5440680" cy="1920240"/>
          </a:xfrm>
          <a:prstGeom prst="rect">
            <a:avLst/>
          </a:prstGeom>
          <a:solidFill>
            <a:srgbClr val="FFFFFF"/>
          </a:solidFill>
          <a:ln w="9525">
            <a:solidFill>
              <a:srgbClr val="E5E7EB"/>
            </a:solidFill>
            <a:prstDash val="solid"/>
          </a:ln>
          <a:effectLst>
            <a:outerShdw blurRad="76200" dist="25400" dir="5400000" algn="bl" rotWithShape="0">
              <a:srgbClr val="000000">
                <a:alpha val="8000"/>
              </a:srgbClr>
            </a:outerShdw>
          </a:effectLst>
        </p:spPr>
        <p:txBody>
          <a:bodyPr/>
          <a:lstStyle/>
          <a:p>
            <a:endParaRPr lang="en-AU"/>
          </a:p>
        </p:txBody>
      </p:sp>
      <p:sp>
        <p:nvSpPr>
          <p:cNvPr id="8" name="Shape 6"/>
          <p:cNvSpPr/>
          <p:nvPr/>
        </p:nvSpPr>
        <p:spPr>
          <a:xfrm>
            <a:off x="548640" y="2148840"/>
            <a:ext cx="164592" cy="1920240"/>
          </a:xfrm>
          <a:prstGeom prst="rect">
            <a:avLst/>
          </a:prstGeom>
          <a:solidFill>
            <a:srgbClr val="F7A81B"/>
          </a:solidFill>
          <a:ln/>
        </p:spPr>
        <p:txBody>
          <a:bodyPr/>
          <a:lstStyle/>
          <a:p>
            <a:endParaRPr lang="en-AU"/>
          </a:p>
        </p:txBody>
      </p:sp>
      <p:sp>
        <p:nvSpPr>
          <p:cNvPr id="9" name="Shape 7"/>
          <p:cNvSpPr/>
          <p:nvPr/>
        </p:nvSpPr>
        <p:spPr>
          <a:xfrm>
            <a:off x="914400" y="2377440"/>
            <a:ext cx="2011680" cy="365760"/>
          </a:xfrm>
          <a:prstGeom prst="roundRect">
            <a:avLst>
              <a:gd name="adj" fmla="val 50000"/>
            </a:avLst>
          </a:prstGeom>
          <a:solidFill>
            <a:srgbClr val="F7A81B"/>
          </a:solidFill>
          <a:ln/>
        </p:spPr>
        <p:txBody>
          <a:bodyPr/>
          <a:lstStyle/>
          <a:p>
            <a:endParaRPr lang="en-AU"/>
          </a:p>
        </p:txBody>
      </p:sp>
      <p:sp>
        <p:nvSpPr>
          <p:cNvPr id="10" name="Text 8"/>
          <p:cNvSpPr/>
          <p:nvPr/>
        </p:nvSpPr>
        <p:spPr>
          <a:xfrm>
            <a:off x="914400" y="2377440"/>
            <a:ext cx="2011680" cy="365760"/>
          </a:xfrm>
          <a:prstGeom prst="rect">
            <a:avLst/>
          </a:prstGeom>
          <a:noFill/>
          <a:ln/>
        </p:spPr>
        <p:txBody>
          <a:bodyPr wrap="square" lIns="0" tIns="0" rIns="0" bIns="0" rtlCol="0" anchor="ctr"/>
          <a:lstStyle/>
          <a:p>
            <a:pPr marL="0" indent="0" algn="ctr">
              <a:buNone/>
            </a:pPr>
            <a:r>
              <a:rPr lang="en-US" sz="1000" b="1" kern="0" spc="200">
                <a:solidFill>
                  <a:srgbClr val="0D2E5C"/>
                </a:solidFill>
                <a:ea typeface="Arial Black" pitchFamily="34" charset="-122"/>
                <a:cs typeface="Arial Black" pitchFamily="34" charset="-120"/>
              </a:rPr>
              <a:t>FREE Canva Pro</a:t>
            </a:r>
            <a:endParaRPr lang="en-US" sz="1000"/>
          </a:p>
        </p:txBody>
      </p:sp>
      <p:sp>
        <p:nvSpPr>
          <p:cNvPr id="11" name="Text 9"/>
          <p:cNvSpPr/>
          <p:nvPr/>
        </p:nvSpPr>
        <p:spPr>
          <a:xfrm>
            <a:off x="914400" y="2834640"/>
            <a:ext cx="4892040" cy="365760"/>
          </a:xfrm>
          <a:prstGeom prst="rect">
            <a:avLst/>
          </a:prstGeom>
          <a:noFill/>
          <a:ln/>
        </p:spPr>
        <p:txBody>
          <a:bodyPr wrap="square" lIns="0" tIns="0" rIns="0" bIns="0" rtlCol="0" anchor="ctr"/>
          <a:lstStyle/>
          <a:p>
            <a:pPr marL="0" indent="0" algn="l">
              <a:buNone/>
            </a:pPr>
            <a:r>
              <a:rPr lang="en-US" sz="1600" b="1">
                <a:solidFill>
                  <a:srgbClr val="17458F"/>
                </a:solidFill>
                <a:ea typeface="Arial Black" pitchFamily="34" charset="-122"/>
                <a:cs typeface="Arial Black" pitchFamily="34" charset="-120"/>
              </a:rPr>
              <a:t>Canva for Nonprofits</a:t>
            </a:r>
            <a:endParaRPr lang="en-US" sz="1600"/>
          </a:p>
        </p:txBody>
      </p:sp>
      <p:sp>
        <p:nvSpPr>
          <p:cNvPr id="12" name="Text 10"/>
          <p:cNvSpPr/>
          <p:nvPr/>
        </p:nvSpPr>
        <p:spPr>
          <a:xfrm>
            <a:off x="914400" y="3200400"/>
            <a:ext cx="4892040" cy="548640"/>
          </a:xfrm>
          <a:prstGeom prst="rect">
            <a:avLst/>
          </a:prstGeom>
          <a:noFill/>
          <a:ln/>
        </p:spPr>
        <p:txBody>
          <a:bodyPr wrap="square" lIns="0" tIns="0" rIns="0" bIns="0" rtlCol="0" anchor="t"/>
          <a:lstStyle/>
          <a:p>
            <a:pPr marL="0" indent="0" algn="l">
              <a:buNone/>
            </a:pPr>
            <a:r>
              <a:rPr lang="en-US" sz="1100">
                <a:solidFill>
                  <a:srgbClr val="4B5563"/>
                </a:solidFill>
                <a:ea typeface="Arial" pitchFamily="34" charset="-122"/>
                <a:cs typeface="Arial" pitchFamily="34" charset="-120"/>
              </a:rPr>
              <a:t>Full access to premium templates, Magic Studio, Brand Kit and unlimited storage. Normally around A$165 per user each year.</a:t>
            </a:r>
            <a:endParaRPr lang="en-US" sz="1100"/>
          </a:p>
        </p:txBody>
      </p:sp>
      <p:sp>
        <p:nvSpPr>
          <p:cNvPr id="13" name="Text 11"/>
          <p:cNvSpPr/>
          <p:nvPr/>
        </p:nvSpPr>
        <p:spPr>
          <a:xfrm>
            <a:off x="914400" y="3749040"/>
            <a:ext cx="4892040" cy="228600"/>
          </a:xfrm>
          <a:prstGeom prst="rect">
            <a:avLst/>
          </a:prstGeom>
          <a:noFill/>
          <a:ln/>
        </p:spPr>
        <p:txBody>
          <a:bodyPr wrap="square" lIns="0" tIns="0" rIns="0" bIns="0" rtlCol="0" anchor="ctr"/>
          <a:lstStyle/>
          <a:p>
            <a:pPr marL="0" indent="0" algn="l">
              <a:buNone/>
            </a:pPr>
            <a:r>
              <a:rPr lang="en-US" sz="1000" b="1">
                <a:solidFill>
                  <a:srgbClr val="F7A81B"/>
                </a:solidFill>
                <a:ea typeface="Courier New" pitchFamily="34" charset="-122"/>
                <a:cs typeface="Courier New" pitchFamily="34" charset="-120"/>
              </a:rPr>
              <a:t>canva.com/canva-for-nonprofits</a:t>
            </a:r>
            <a:endParaRPr lang="en-US" sz="1000"/>
          </a:p>
        </p:txBody>
      </p:sp>
      <p:sp>
        <p:nvSpPr>
          <p:cNvPr id="14" name="Shape 12"/>
          <p:cNvSpPr/>
          <p:nvPr/>
        </p:nvSpPr>
        <p:spPr>
          <a:xfrm>
            <a:off x="6217920" y="2148840"/>
            <a:ext cx="5440680" cy="1920240"/>
          </a:xfrm>
          <a:prstGeom prst="rect">
            <a:avLst/>
          </a:prstGeom>
          <a:solidFill>
            <a:srgbClr val="FFFFFF"/>
          </a:solidFill>
          <a:ln w="9525">
            <a:solidFill>
              <a:srgbClr val="E5E7EB"/>
            </a:solidFill>
            <a:prstDash val="solid"/>
          </a:ln>
          <a:effectLst>
            <a:outerShdw blurRad="76200" dist="25400" dir="5400000" algn="bl" rotWithShape="0">
              <a:srgbClr val="000000">
                <a:alpha val="8000"/>
              </a:srgbClr>
            </a:outerShdw>
          </a:effectLst>
        </p:spPr>
        <p:txBody>
          <a:bodyPr/>
          <a:lstStyle/>
          <a:p>
            <a:endParaRPr lang="en-AU"/>
          </a:p>
        </p:txBody>
      </p:sp>
      <p:sp>
        <p:nvSpPr>
          <p:cNvPr id="15" name="Shape 13"/>
          <p:cNvSpPr/>
          <p:nvPr/>
        </p:nvSpPr>
        <p:spPr>
          <a:xfrm>
            <a:off x="6217920" y="2148840"/>
            <a:ext cx="164592" cy="1920240"/>
          </a:xfrm>
          <a:prstGeom prst="rect">
            <a:avLst/>
          </a:prstGeom>
          <a:solidFill>
            <a:srgbClr val="005DAA"/>
          </a:solidFill>
          <a:ln/>
        </p:spPr>
        <p:txBody>
          <a:bodyPr/>
          <a:lstStyle/>
          <a:p>
            <a:endParaRPr lang="en-AU"/>
          </a:p>
        </p:txBody>
      </p:sp>
      <p:sp>
        <p:nvSpPr>
          <p:cNvPr id="16" name="Shape 14"/>
          <p:cNvSpPr/>
          <p:nvPr/>
        </p:nvSpPr>
        <p:spPr>
          <a:xfrm>
            <a:off x="6583680" y="2377440"/>
            <a:ext cx="2011680" cy="365760"/>
          </a:xfrm>
          <a:prstGeom prst="roundRect">
            <a:avLst>
              <a:gd name="adj" fmla="val 50000"/>
            </a:avLst>
          </a:prstGeom>
          <a:solidFill>
            <a:srgbClr val="005DAA"/>
          </a:solidFill>
          <a:ln/>
        </p:spPr>
        <p:txBody>
          <a:bodyPr/>
          <a:lstStyle/>
          <a:p>
            <a:endParaRPr lang="en-AU"/>
          </a:p>
        </p:txBody>
      </p:sp>
      <p:sp>
        <p:nvSpPr>
          <p:cNvPr id="17" name="Text 15"/>
          <p:cNvSpPr/>
          <p:nvPr/>
        </p:nvSpPr>
        <p:spPr>
          <a:xfrm>
            <a:off x="6583680" y="2377440"/>
            <a:ext cx="2011680" cy="365760"/>
          </a:xfrm>
          <a:prstGeom prst="rect">
            <a:avLst/>
          </a:prstGeom>
          <a:noFill/>
          <a:ln/>
        </p:spPr>
        <p:txBody>
          <a:bodyPr wrap="square" lIns="0" tIns="0" rIns="0" bIns="0" rtlCol="0" anchor="ctr"/>
          <a:lstStyle/>
          <a:p>
            <a:pPr marL="0" indent="0" algn="ctr">
              <a:buNone/>
            </a:pPr>
            <a:r>
              <a:rPr lang="en-US" sz="1000" b="1" kern="0" spc="200">
                <a:solidFill>
                  <a:srgbClr val="FFFFFF"/>
                </a:solidFill>
                <a:ea typeface="Arial Black" pitchFamily="34" charset="-122"/>
                <a:cs typeface="Arial Black" pitchFamily="34" charset="-120"/>
              </a:rPr>
              <a:t>50% OFF all plans</a:t>
            </a:r>
            <a:endParaRPr lang="en-US" sz="1000"/>
          </a:p>
        </p:txBody>
      </p:sp>
      <p:sp>
        <p:nvSpPr>
          <p:cNvPr id="18" name="Text 16"/>
          <p:cNvSpPr/>
          <p:nvPr/>
        </p:nvSpPr>
        <p:spPr>
          <a:xfrm>
            <a:off x="6583680" y="2834640"/>
            <a:ext cx="4892040" cy="365760"/>
          </a:xfrm>
          <a:prstGeom prst="rect">
            <a:avLst/>
          </a:prstGeom>
          <a:noFill/>
          <a:ln/>
        </p:spPr>
        <p:txBody>
          <a:bodyPr wrap="square" lIns="0" tIns="0" rIns="0" bIns="0" rtlCol="0" anchor="ctr"/>
          <a:lstStyle/>
          <a:p>
            <a:pPr marL="0" indent="0" algn="l">
              <a:buNone/>
            </a:pPr>
            <a:r>
              <a:rPr lang="en-US" sz="1600" b="1">
                <a:solidFill>
                  <a:srgbClr val="17458F"/>
                </a:solidFill>
                <a:ea typeface="Arial Black" pitchFamily="34" charset="-122"/>
                <a:cs typeface="Arial Black" pitchFamily="34" charset="-120"/>
              </a:rPr>
              <a:t>Buffer for Nonprofits</a:t>
            </a:r>
            <a:endParaRPr lang="en-US" sz="1600"/>
          </a:p>
        </p:txBody>
      </p:sp>
      <p:sp>
        <p:nvSpPr>
          <p:cNvPr id="19" name="Text 17"/>
          <p:cNvSpPr/>
          <p:nvPr/>
        </p:nvSpPr>
        <p:spPr>
          <a:xfrm>
            <a:off x="6583680" y="3200400"/>
            <a:ext cx="4892040" cy="548640"/>
          </a:xfrm>
          <a:prstGeom prst="rect">
            <a:avLst/>
          </a:prstGeom>
          <a:noFill/>
          <a:ln/>
        </p:spPr>
        <p:txBody>
          <a:bodyPr wrap="square" lIns="0" tIns="0" rIns="0" bIns="0" rtlCol="0" anchor="t"/>
          <a:lstStyle/>
          <a:p>
            <a:pPr marL="0" indent="0" algn="l">
              <a:buNone/>
            </a:pPr>
            <a:r>
              <a:rPr lang="en-US" sz="1100">
                <a:solidFill>
                  <a:srgbClr val="4B5563"/>
                </a:solidFill>
                <a:ea typeface="Arial" pitchFamily="34" charset="-122"/>
                <a:cs typeface="Arial" pitchFamily="34" charset="-120"/>
              </a:rPr>
              <a:t>Discounted access to Essentials, Team and Agency plans for scheduling across Facebook, Instagram, LinkedIn and TikTok.</a:t>
            </a:r>
            <a:endParaRPr lang="en-US" sz="1100"/>
          </a:p>
        </p:txBody>
      </p:sp>
      <p:sp>
        <p:nvSpPr>
          <p:cNvPr id="20" name="Text 18"/>
          <p:cNvSpPr/>
          <p:nvPr/>
        </p:nvSpPr>
        <p:spPr>
          <a:xfrm>
            <a:off x="6583680" y="3749040"/>
            <a:ext cx="4892040" cy="228600"/>
          </a:xfrm>
          <a:prstGeom prst="rect">
            <a:avLst/>
          </a:prstGeom>
          <a:noFill/>
          <a:ln/>
        </p:spPr>
        <p:txBody>
          <a:bodyPr wrap="square" lIns="0" tIns="0" rIns="0" bIns="0" rtlCol="0" anchor="ctr"/>
          <a:lstStyle/>
          <a:p>
            <a:pPr marL="0" indent="0" algn="l">
              <a:buNone/>
            </a:pPr>
            <a:r>
              <a:rPr lang="en-US" sz="1000" b="1">
                <a:solidFill>
                  <a:srgbClr val="005DAA"/>
                </a:solidFill>
                <a:ea typeface="Courier New" pitchFamily="34" charset="-122"/>
                <a:cs typeface="Courier New" pitchFamily="34" charset="-120"/>
              </a:rPr>
              <a:t>buffer.com/nonprofits</a:t>
            </a:r>
            <a:endParaRPr lang="en-US" sz="1000"/>
          </a:p>
        </p:txBody>
      </p:sp>
      <p:sp>
        <p:nvSpPr>
          <p:cNvPr id="21" name="Shape 19"/>
          <p:cNvSpPr/>
          <p:nvPr/>
        </p:nvSpPr>
        <p:spPr>
          <a:xfrm>
            <a:off x="548640" y="4251960"/>
            <a:ext cx="5440680" cy="1920240"/>
          </a:xfrm>
          <a:prstGeom prst="rect">
            <a:avLst/>
          </a:prstGeom>
          <a:solidFill>
            <a:srgbClr val="FFFFFF"/>
          </a:solidFill>
          <a:ln w="9525">
            <a:solidFill>
              <a:srgbClr val="E5E7EB"/>
            </a:solidFill>
            <a:prstDash val="solid"/>
          </a:ln>
          <a:effectLst>
            <a:outerShdw blurRad="76200" dist="25400" dir="5400000" algn="bl" rotWithShape="0">
              <a:srgbClr val="000000">
                <a:alpha val="8000"/>
              </a:srgbClr>
            </a:outerShdw>
          </a:effectLst>
        </p:spPr>
        <p:txBody>
          <a:bodyPr/>
          <a:lstStyle/>
          <a:p>
            <a:endParaRPr lang="en-AU"/>
          </a:p>
        </p:txBody>
      </p:sp>
      <p:sp>
        <p:nvSpPr>
          <p:cNvPr id="22" name="Shape 20"/>
          <p:cNvSpPr/>
          <p:nvPr/>
        </p:nvSpPr>
        <p:spPr>
          <a:xfrm>
            <a:off x="548640" y="4251960"/>
            <a:ext cx="164592" cy="1920240"/>
          </a:xfrm>
          <a:prstGeom prst="rect">
            <a:avLst/>
          </a:prstGeom>
          <a:solidFill>
            <a:srgbClr val="D41367"/>
          </a:solidFill>
          <a:ln/>
        </p:spPr>
        <p:txBody>
          <a:bodyPr/>
          <a:lstStyle/>
          <a:p>
            <a:endParaRPr lang="en-AU"/>
          </a:p>
        </p:txBody>
      </p:sp>
      <p:sp>
        <p:nvSpPr>
          <p:cNvPr id="23" name="Shape 21"/>
          <p:cNvSpPr/>
          <p:nvPr/>
        </p:nvSpPr>
        <p:spPr>
          <a:xfrm>
            <a:off x="914400" y="4480560"/>
            <a:ext cx="2011680" cy="365760"/>
          </a:xfrm>
          <a:prstGeom prst="roundRect">
            <a:avLst>
              <a:gd name="adj" fmla="val 50000"/>
            </a:avLst>
          </a:prstGeom>
          <a:solidFill>
            <a:srgbClr val="D41367"/>
          </a:solidFill>
          <a:ln/>
        </p:spPr>
        <p:txBody>
          <a:bodyPr/>
          <a:lstStyle/>
          <a:p>
            <a:endParaRPr lang="en-AU"/>
          </a:p>
        </p:txBody>
      </p:sp>
      <p:sp>
        <p:nvSpPr>
          <p:cNvPr id="24" name="Text 22"/>
          <p:cNvSpPr/>
          <p:nvPr/>
        </p:nvSpPr>
        <p:spPr>
          <a:xfrm>
            <a:off x="914400" y="4480560"/>
            <a:ext cx="2011680" cy="365760"/>
          </a:xfrm>
          <a:prstGeom prst="rect">
            <a:avLst/>
          </a:prstGeom>
          <a:noFill/>
          <a:ln/>
        </p:spPr>
        <p:txBody>
          <a:bodyPr wrap="square" lIns="0" tIns="0" rIns="0" bIns="0" rtlCol="0" anchor="ctr"/>
          <a:lstStyle/>
          <a:p>
            <a:pPr marL="0" indent="0" algn="ctr">
              <a:buNone/>
            </a:pPr>
            <a:r>
              <a:rPr lang="en-US" sz="1000" b="1" kern="0" spc="200">
                <a:solidFill>
                  <a:srgbClr val="FFFFFF"/>
                </a:solidFill>
                <a:ea typeface="Arial Black" pitchFamily="34" charset="-122"/>
                <a:cs typeface="Arial Black" pitchFamily="34" charset="-120"/>
              </a:rPr>
              <a:t>Heavily Discounted</a:t>
            </a:r>
            <a:endParaRPr lang="en-US" sz="1000"/>
          </a:p>
        </p:txBody>
      </p:sp>
      <p:sp>
        <p:nvSpPr>
          <p:cNvPr id="25" name="Text 23"/>
          <p:cNvSpPr/>
          <p:nvPr/>
        </p:nvSpPr>
        <p:spPr>
          <a:xfrm>
            <a:off x="914400" y="4937760"/>
            <a:ext cx="4892040" cy="365760"/>
          </a:xfrm>
          <a:prstGeom prst="rect">
            <a:avLst/>
          </a:prstGeom>
          <a:noFill/>
          <a:ln/>
        </p:spPr>
        <p:txBody>
          <a:bodyPr wrap="square" lIns="0" tIns="0" rIns="0" bIns="0" rtlCol="0" anchor="ctr"/>
          <a:lstStyle/>
          <a:p>
            <a:pPr marL="0" indent="0" algn="l">
              <a:buNone/>
            </a:pPr>
            <a:r>
              <a:rPr lang="en-US" sz="1600" b="1">
                <a:solidFill>
                  <a:srgbClr val="17458F"/>
                </a:solidFill>
                <a:ea typeface="Arial Black" pitchFamily="34" charset="-122"/>
                <a:cs typeface="Arial Black" pitchFamily="34" charset="-120"/>
              </a:rPr>
              <a:t>Claude for Nonprofits</a:t>
            </a:r>
            <a:endParaRPr lang="en-US" sz="1600"/>
          </a:p>
        </p:txBody>
      </p:sp>
      <p:sp>
        <p:nvSpPr>
          <p:cNvPr id="26" name="Text 24"/>
          <p:cNvSpPr/>
          <p:nvPr/>
        </p:nvSpPr>
        <p:spPr>
          <a:xfrm>
            <a:off x="914400" y="5303520"/>
            <a:ext cx="4892040" cy="548640"/>
          </a:xfrm>
          <a:prstGeom prst="rect">
            <a:avLst/>
          </a:prstGeom>
          <a:noFill/>
          <a:ln/>
        </p:spPr>
        <p:txBody>
          <a:bodyPr wrap="square" lIns="0" tIns="0" rIns="0" bIns="0" rtlCol="0" anchor="t"/>
          <a:lstStyle/>
          <a:p>
            <a:pPr marL="0" indent="0" algn="l">
              <a:buNone/>
            </a:pPr>
            <a:r>
              <a:rPr lang="en-US" sz="1100">
                <a:solidFill>
                  <a:srgbClr val="4B5563"/>
                </a:solidFill>
                <a:ea typeface="Arial" pitchFamily="34" charset="-122"/>
                <a:cs typeface="Arial" pitchFamily="34" charset="-120"/>
              </a:rPr>
              <a:t>$8 per user, per month – minimum 2 users</a:t>
            </a:r>
            <a:endParaRPr lang="en-US" sz="1100"/>
          </a:p>
        </p:txBody>
      </p:sp>
      <p:sp>
        <p:nvSpPr>
          <p:cNvPr id="27" name="Text 25"/>
          <p:cNvSpPr/>
          <p:nvPr/>
        </p:nvSpPr>
        <p:spPr>
          <a:xfrm>
            <a:off x="914400" y="5852160"/>
            <a:ext cx="4892040" cy="228600"/>
          </a:xfrm>
          <a:prstGeom prst="rect">
            <a:avLst/>
          </a:prstGeom>
          <a:noFill/>
          <a:ln/>
        </p:spPr>
        <p:txBody>
          <a:bodyPr wrap="square" lIns="0" tIns="0" rIns="0" bIns="0" rtlCol="0" anchor="ctr"/>
          <a:lstStyle/>
          <a:p>
            <a:r>
              <a:rPr lang="en-US" sz="1000" b="1">
                <a:solidFill>
                  <a:srgbClr val="D41367"/>
                </a:solidFill>
                <a:ea typeface="Courier New" pitchFamily="34" charset="-122"/>
                <a:cs typeface="Courier New" pitchFamily="34" charset="-120"/>
              </a:rPr>
              <a:t>https://claude.com/solutions/nonprofits</a:t>
            </a:r>
            <a:endParaRPr lang="en-US" sz="1000"/>
          </a:p>
        </p:txBody>
      </p:sp>
      <p:sp>
        <p:nvSpPr>
          <p:cNvPr id="28" name="Shape 26"/>
          <p:cNvSpPr/>
          <p:nvPr/>
        </p:nvSpPr>
        <p:spPr>
          <a:xfrm>
            <a:off x="6217920" y="4251960"/>
            <a:ext cx="5440680" cy="1920240"/>
          </a:xfrm>
          <a:prstGeom prst="rect">
            <a:avLst/>
          </a:prstGeom>
          <a:solidFill>
            <a:srgbClr val="FFFFFF"/>
          </a:solidFill>
          <a:ln w="9525">
            <a:solidFill>
              <a:srgbClr val="E5E7EB"/>
            </a:solidFill>
            <a:prstDash val="solid"/>
          </a:ln>
          <a:effectLst>
            <a:outerShdw blurRad="76200" dist="25400" dir="5400000" algn="bl" rotWithShape="0">
              <a:srgbClr val="000000">
                <a:alpha val="8000"/>
              </a:srgbClr>
            </a:outerShdw>
          </a:effectLst>
        </p:spPr>
        <p:txBody>
          <a:bodyPr/>
          <a:lstStyle/>
          <a:p>
            <a:endParaRPr lang="en-AU"/>
          </a:p>
        </p:txBody>
      </p:sp>
      <p:sp>
        <p:nvSpPr>
          <p:cNvPr id="29" name="Shape 27"/>
          <p:cNvSpPr/>
          <p:nvPr/>
        </p:nvSpPr>
        <p:spPr>
          <a:xfrm>
            <a:off x="6217920" y="4251960"/>
            <a:ext cx="164592" cy="1920240"/>
          </a:xfrm>
          <a:prstGeom prst="rect">
            <a:avLst/>
          </a:prstGeom>
          <a:solidFill>
            <a:srgbClr val="17458F"/>
          </a:solidFill>
          <a:ln/>
        </p:spPr>
        <p:txBody>
          <a:bodyPr/>
          <a:lstStyle/>
          <a:p>
            <a:endParaRPr lang="en-AU"/>
          </a:p>
        </p:txBody>
      </p:sp>
      <p:sp>
        <p:nvSpPr>
          <p:cNvPr id="30" name="Shape 28"/>
          <p:cNvSpPr/>
          <p:nvPr/>
        </p:nvSpPr>
        <p:spPr>
          <a:xfrm>
            <a:off x="6583680" y="4480560"/>
            <a:ext cx="2011680" cy="365760"/>
          </a:xfrm>
          <a:prstGeom prst="roundRect">
            <a:avLst>
              <a:gd name="adj" fmla="val 50000"/>
            </a:avLst>
          </a:prstGeom>
          <a:solidFill>
            <a:srgbClr val="17458F"/>
          </a:solidFill>
          <a:ln/>
        </p:spPr>
        <p:txBody>
          <a:bodyPr/>
          <a:lstStyle/>
          <a:p>
            <a:endParaRPr lang="en-AU"/>
          </a:p>
        </p:txBody>
      </p:sp>
      <p:sp>
        <p:nvSpPr>
          <p:cNvPr id="31" name="Text 29"/>
          <p:cNvSpPr/>
          <p:nvPr/>
        </p:nvSpPr>
        <p:spPr>
          <a:xfrm>
            <a:off x="6583680" y="4480560"/>
            <a:ext cx="2011680" cy="365760"/>
          </a:xfrm>
          <a:prstGeom prst="rect">
            <a:avLst/>
          </a:prstGeom>
          <a:noFill/>
          <a:ln/>
        </p:spPr>
        <p:txBody>
          <a:bodyPr wrap="square" lIns="0" tIns="0" rIns="0" bIns="0" rtlCol="0" anchor="ctr"/>
          <a:lstStyle/>
          <a:p>
            <a:pPr marL="0" indent="0" algn="ctr">
              <a:buNone/>
            </a:pPr>
            <a:r>
              <a:rPr lang="en-US" sz="1000" b="1" kern="0" spc="200">
                <a:solidFill>
                  <a:srgbClr val="F7A81B"/>
                </a:solidFill>
                <a:ea typeface="Arial Black" pitchFamily="34" charset="-122"/>
                <a:cs typeface="Arial Black" pitchFamily="34" charset="-120"/>
              </a:rPr>
              <a:t>FREE Business Basic</a:t>
            </a:r>
            <a:endParaRPr lang="en-US" sz="1000"/>
          </a:p>
        </p:txBody>
      </p:sp>
      <p:sp>
        <p:nvSpPr>
          <p:cNvPr id="32" name="Text 30"/>
          <p:cNvSpPr/>
          <p:nvPr/>
        </p:nvSpPr>
        <p:spPr>
          <a:xfrm>
            <a:off x="6583680" y="4937760"/>
            <a:ext cx="4892040" cy="365760"/>
          </a:xfrm>
          <a:prstGeom prst="rect">
            <a:avLst/>
          </a:prstGeom>
          <a:noFill/>
          <a:ln/>
        </p:spPr>
        <p:txBody>
          <a:bodyPr wrap="square" lIns="0" tIns="0" rIns="0" bIns="0" rtlCol="0" anchor="ctr"/>
          <a:lstStyle/>
          <a:p>
            <a:pPr marL="0" indent="0" algn="l">
              <a:buNone/>
            </a:pPr>
            <a:r>
              <a:rPr lang="en-US" sz="1600" b="1">
                <a:solidFill>
                  <a:srgbClr val="17458F"/>
                </a:solidFill>
                <a:ea typeface="Arial Black" pitchFamily="34" charset="-122"/>
                <a:cs typeface="Arial Black" pitchFamily="34" charset="-120"/>
              </a:rPr>
              <a:t>Microsoft for Nonprofits</a:t>
            </a:r>
            <a:endParaRPr lang="en-US" sz="1600"/>
          </a:p>
        </p:txBody>
      </p:sp>
      <p:sp>
        <p:nvSpPr>
          <p:cNvPr id="33" name="Text 31"/>
          <p:cNvSpPr/>
          <p:nvPr/>
        </p:nvSpPr>
        <p:spPr>
          <a:xfrm>
            <a:off x="6583680" y="5303520"/>
            <a:ext cx="4892040" cy="548640"/>
          </a:xfrm>
          <a:prstGeom prst="rect">
            <a:avLst/>
          </a:prstGeom>
          <a:noFill/>
          <a:ln/>
        </p:spPr>
        <p:txBody>
          <a:bodyPr wrap="square" lIns="0" tIns="0" rIns="0" bIns="0" rtlCol="0" anchor="t"/>
          <a:lstStyle/>
          <a:p>
            <a:pPr marL="0" indent="0" algn="l">
              <a:buNone/>
            </a:pPr>
            <a:r>
              <a:rPr lang="en-US" sz="1100">
                <a:solidFill>
                  <a:srgbClr val="4B5563"/>
                </a:solidFill>
                <a:ea typeface="Arial" pitchFamily="34" charset="-122"/>
                <a:cs typeface="Arial" pitchFamily="34" charset="-120"/>
              </a:rPr>
              <a:t>Teams, SharePoint, OneDrive and web Office apps. Discounted upgrades to Standard and Premium tiers.</a:t>
            </a:r>
            <a:endParaRPr lang="en-US" sz="1100"/>
          </a:p>
        </p:txBody>
      </p:sp>
      <p:sp>
        <p:nvSpPr>
          <p:cNvPr id="34" name="Text 32"/>
          <p:cNvSpPr/>
          <p:nvPr/>
        </p:nvSpPr>
        <p:spPr>
          <a:xfrm>
            <a:off x="6583680" y="5852160"/>
            <a:ext cx="4892040" cy="228600"/>
          </a:xfrm>
          <a:prstGeom prst="rect">
            <a:avLst/>
          </a:prstGeom>
          <a:noFill/>
          <a:ln/>
        </p:spPr>
        <p:txBody>
          <a:bodyPr wrap="square" lIns="0" tIns="0" rIns="0" bIns="0" rtlCol="0" anchor="ctr"/>
          <a:lstStyle/>
          <a:p>
            <a:pPr marL="0" indent="0" algn="l">
              <a:buNone/>
            </a:pPr>
            <a:r>
              <a:rPr lang="en-US" sz="1000" b="1">
                <a:solidFill>
                  <a:srgbClr val="17458F"/>
                </a:solidFill>
                <a:ea typeface="Courier New" pitchFamily="34" charset="-122"/>
                <a:cs typeface="Courier New" pitchFamily="34" charset="-120"/>
              </a:rPr>
              <a:t>microsoft.com/nonprofits</a:t>
            </a:r>
            <a:endParaRPr lang="en-US" sz="1000"/>
          </a:p>
        </p:txBody>
      </p:sp>
      <p:sp>
        <p:nvSpPr>
          <p:cNvPr id="35" name="Shape 33"/>
          <p:cNvSpPr/>
          <p:nvPr/>
        </p:nvSpPr>
        <p:spPr>
          <a:xfrm>
            <a:off x="548640" y="6263640"/>
            <a:ext cx="11094415" cy="320040"/>
          </a:xfrm>
          <a:prstGeom prst="rect">
            <a:avLst/>
          </a:prstGeom>
          <a:solidFill>
            <a:srgbClr val="F7A81B"/>
          </a:solidFill>
          <a:ln/>
        </p:spPr>
        <p:txBody>
          <a:bodyPr/>
          <a:lstStyle/>
          <a:p>
            <a:endParaRPr lang="en-AU"/>
          </a:p>
        </p:txBody>
      </p:sp>
      <p:sp>
        <p:nvSpPr>
          <p:cNvPr id="36" name="Text 34"/>
          <p:cNvSpPr/>
          <p:nvPr/>
        </p:nvSpPr>
        <p:spPr>
          <a:xfrm>
            <a:off x="685800" y="6263640"/>
            <a:ext cx="10820095" cy="320040"/>
          </a:xfrm>
          <a:prstGeom prst="rect">
            <a:avLst/>
          </a:prstGeom>
          <a:noFill/>
          <a:ln/>
        </p:spPr>
        <p:txBody>
          <a:bodyPr wrap="square" lIns="0" tIns="0" rIns="0" bIns="0" rtlCol="0" anchor="ctr"/>
          <a:lstStyle/>
          <a:p>
            <a:pPr marL="0" indent="0" algn="l">
              <a:buNone/>
            </a:pPr>
            <a:r>
              <a:rPr lang="en-US" sz="1100" b="1" kern="0" spc="200">
                <a:solidFill>
                  <a:srgbClr val="0D2E5C"/>
                </a:solidFill>
                <a:ea typeface="Arial Black" pitchFamily="34" charset="-122"/>
                <a:cs typeface="Arial Black" pitchFamily="34" charset="-120"/>
              </a:rPr>
              <a:t>HOW TO APPLY:  </a:t>
            </a:r>
            <a:r>
              <a:rPr lang="en-US" sz="1100">
                <a:solidFill>
                  <a:srgbClr val="0D2E5C"/>
                </a:solidFill>
                <a:ea typeface="Arial" pitchFamily="34" charset="-122"/>
                <a:cs typeface="Arial" pitchFamily="34" charset="-120"/>
              </a:rPr>
              <a:t>Register at techsoup.org.au with your ABN and ACNC details, then apply through each platform's nonprofit page.</a:t>
            </a:r>
            <a:endParaRPr lang="en-US" sz="1100"/>
          </a:p>
        </p:txBody>
      </p:sp>
      <p:sp>
        <p:nvSpPr>
          <p:cNvPr id="38" name="Text 36"/>
          <p:cNvSpPr/>
          <p:nvPr/>
        </p:nvSpPr>
        <p:spPr>
          <a:xfrm>
            <a:off x="502920" y="6528816"/>
            <a:ext cx="9601200" cy="256032"/>
          </a:xfrm>
          <a:prstGeom prst="rect">
            <a:avLst/>
          </a:prstGeom>
          <a:noFill/>
          <a:ln/>
        </p:spPr>
        <p:txBody>
          <a:bodyPr wrap="square" lIns="0" tIns="0" rIns="0" bIns="0" rtlCol="0" anchor="ctr"/>
          <a:lstStyle/>
          <a:p>
            <a:pPr marL="0" indent="0" algn="l">
              <a:buNone/>
            </a:pPr>
            <a:r>
              <a:rPr lang="en-US" sz="900">
                <a:solidFill>
                  <a:srgbClr val="6B7280"/>
                </a:solidFill>
                <a:ea typeface="Arial" pitchFamily="34" charset="-122"/>
                <a:cs typeface="Arial" pitchFamily="34" charset="-120"/>
              </a:rPr>
              <a:t>District 9660 Public Image Committee   |   Training Webinar   |   Sunday 19 April 2026</a:t>
            </a:r>
            <a:endParaRPr lang="en-US" sz="900"/>
          </a:p>
        </p:txBody>
      </p:sp>
      <p:pic>
        <p:nvPicPr>
          <p:cNvPr id="40" name="Image 0" descr="preencoded.png">
            <a:extLst>
              <a:ext uri="{FF2B5EF4-FFF2-40B4-BE49-F238E27FC236}">
                <a16:creationId xmlns:a16="http://schemas.microsoft.com/office/drawing/2014/main" id="{D9B1E213-29B4-C040-AF24-4FC767244DCF}"/>
              </a:ext>
            </a:extLst>
          </p:cNvPr>
          <p:cNvPicPr>
            <a:picLocks noChangeAspect="1"/>
          </p:cNvPicPr>
          <p:nvPr/>
        </p:nvPicPr>
        <p:blipFill>
          <a:blip r:embed="rId3"/>
          <a:stretch>
            <a:fillRect/>
          </a:stretch>
        </p:blipFill>
        <p:spPr>
          <a:xfrm>
            <a:off x="11329233" y="73152"/>
            <a:ext cx="757855" cy="29260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05840"/>
          </a:xfrm>
          <a:prstGeom prst="rect">
            <a:avLst/>
          </a:prstGeom>
          <a:solidFill>
            <a:srgbClr val="17458F"/>
          </a:solidFill>
          <a:ln/>
        </p:spPr>
        <p:txBody>
          <a:bodyPr/>
          <a:lstStyle/>
          <a:p>
            <a:endParaRPr lang="en-AU"/>
          </a:p>
        </p:txBody>
      </p:sp>
      <p:sp>
        <p:nvSpPr>
          <p:cNvPr id="3" name="Shape 1"/>
          <p:cNvSpPr/>
          <p:nvPr/>
        </p:nvSpPr>
        <p:spPr>
          <a:xfrm>
            <a:off x="0" y="1005840"/>
            <a:ext cx="12191695" cy="73152"/>
          </a:xfrm>
          <a:prstGeom prst="rect">
            <a:avLst/>
          </a:prstGeom>
          <a:solidFill>
            <a:srgbClr val="F7A81B"/>
          </a:solidFill>
          <a:ln/>
        </p:spPr>
        <p:txBody>
          <a:bodyPr/>
          <a:lstStyle/>
          <a:p>
            <a:endParaRPr lang="en-AU"/>
          </a:p>
        </p:txBody>
      </p:sp>
      <p:sp>
        <p:nvSpPr>
          <p:cNvPr id="4" name="Text 2"/>
          <p:cNvSpPr/>
          <p:nvPr/>
        </p:nvSpPr>
        <p:spPr>
          <a:xfrm>
            <a:off x="548640" y="91440"/>
            <a:ext cx="11094415" cy="548640"/>
          </a:xfrm>
          <a:prstGeom prst="rect">
            <a:avLst/>
          </a:prstGeom>
          <a:noFill/>
          <a:ln/>
        </p:spPr>
        <p:txBody>
          <a:bodyPr wrap="square" lIns="0" tIns="0" rIns="0" bIns="0" rtlCol="0" anchor="ctr"/>
          <a:lstStyle/>
          <a:p>
            <a:pPr marL="0" indent="0" algn="l">
              <a:buNone/>
            </a:pPr>
            <a:r>
              <a:rPr lang="en-US" sz="3000" b="1">
                <a:solidFill>
                  <a:srgbClr val="FFFFFF"/>
                </a:solidFill>
                <a:ea typeface="Arial Black" pitchFamily="34" charset="-122"/>
                <a:cs typeface="Arial Black" pitchFamily="34" charset="-120"/>
              </a:rPr>
              <a:t>What Is Public Image?</a:t>
            </a:r>
            <a:endParaRPr lang="en-US" sz="3000"/>
          </a:p>
        </p:txBody>
      </p:sp>
      <p:sp>
        <p:nvSpPr>
          <p:cNvPr id="5" name="Text 3"/>
          <p:cNvSpPr/>
          <p:nvPr/>
        </p:nvSpPr>
        <p:spPr>
          <a:xfrm>
            <a:off x="548640" y="640080"/>
            <a:ext cx="11094415" cy="320040"/>
          </a:xfrm>
          <a:prstGeom prst="rect">
            <a:avLst/>
          </a:prstGeom>
          <a:noFill/>
          <a:ln/>
        </p:spPr>
        <p:txBody>
          <a:bodyPr wrap="square" lIns="0" tIns="0" rIns="0" bIns="0" rtlCol="0" anchor="ctr"/>
          <a:lstStyle/>
          <a:p>
            <a:pPr marL="0" indent="0" algn="l">
              <a:buNone/>
            </a:pPr>
            <a:r>
              <a:rPr lang="en-US" sz="1300" i="1">
                <a:solidFill>
                  <a:srgbClr val="F7A81B"/>
                </a:solidFill>
                <a:ea typeface="Arial" pitchFamily="34" charset="-122"/>
                <a:cs typeface="Arial" pitchFamily="34" charset="-120"/>
              </a:rPr>
              <a:t>The reputation Rotary holds in the mind of the public</a:t>
            </a:r>
            <a:endParaRPr lang="en-US" sz="1300"/>
          </a:p>
        </p:txBody>
      </p:sp>
      <p:sp>
        <p:nvSpPr>
          <p:cNvPr id="6" name="Text 4"/>
          <p:cNvSpPr/>
          <p:nvPr/>
        </p:nvSpPr>
        <p:spPr>
          <a:xfrm>
            <a:off x="548640" y="1325880"/>
            <a:ext cx="11094415" cy="777240"/>
          </a:xfrm>
          <a:prstGeom prst="rect">
            <a:avLst/>
          </a:prstGeom>
          <a:noFill/>
          <a:ln/>
        </p:spPr>
        <p:txBody>
          <a:bodyPr wrap="square" lIns="0" tIns="0" rIns="0" bIns="0" rtlCol="0" anchor="t"/>
          <a:lstStyle/>
          <a:p>
            <a:pPr marL="0" indent="0" algn="l">
              <a:buNone/>
            </a:pPr>
            <a:r>
              <a:rPr lang="en-US" sz="1300">
                <a:solidFill>
                  <a:srgbClr val="4B5563"/>
                </a:solidFill>
                <a:ea typeface="Arial" pitchFamily="34" charset="-122"/>
                <a:cs typeface="Arial" pitchFamily="34" charset="-120"/>
              </a:rPr>
              <a:t>Public image is the comprehensive perception and reputation that Rotary holds in the minds of the general public. It is formed through consistent, intentional communication, media representation, and public interactions.</a:t>
            </a:r>
            <a:endParaRPr lang="en-US" sz="1300"/>
          </a:p>
        </p:txBody>
      </p:sp>
      <p:sp>
        <p:nvSpPr>
          <p:cNvPr id="7" name="Shape 5"/>
          <p:cNvSpPr/>
          <p:nvPr/>
        </p:nvSpPr>
        <p:spPr>
          <a:xfrm>
            <a:off x="548640" y="2286000"/>
            <a:ext cx="2697480" cy="3657600"/>
          </a:xfrm>
          <a:prstGeom prst="rect">
            <a:avLst/>
          </a:prstGeom>
          <a:solidFill>
            <a:srgbClr val="FFFFFF"/>
          </a:solidFill>
          <a:ln w="9525">
            <a:solidFill>
              <a:srgbClr val="E5E7EB"/>
            </a:solidFill>
            <a:prstDash val="solid"/>
          </a:ln>
          <a:effectLst>
            <a:outerShdw blurRad="101600" dist="25400" dir="5400000" algn="bl" rotWithShape="0">
              <a:srgbClr val="000000">
                <a:alpha val="10000"/>
              </a:srgbClr>
            </a:outerShdw>
          </a:effectLst>
        </p:spPr>
        <p:txBody>
          <a:bodyPr/>
          <a:lstStyle/>
          <a:p>
            <a:endParaRPr lang="en-AU"/>
          </a:p>
        </p:txBody>
      </p:sp>
      <p:sp>
        <p:nvSpPr>
          <p:cNvPr id="8" name="Shape 6"/>
          <p:cNvSpPr/>
          <p:nvPr/>
        </p:nvSpPr>
        <p:spPr>
          <a:xfrm>
            <a:off x="548640" y="2286000"/>
            <a:ext cx="2697480" cy="109728"/>
          </a:xfrm>
          <a:prstGeom prst="rect">
            <a:avLst/>
          </a:prstGeom>
          <a:solidFill>
            <a:srgbClr val="17458F"/>
          </a:solidFill>
          <a:ln/>
        </p:spPr>
        <p:txBody>
          <a:bodyPr/>
          <a:lstStyle/>
          <a:p>
            <a:endParaRPr lang="en-AU"/>
          </a:p>
        </p:txBody>
      </p:sp>
      <p:sp>
        <p:nvSpPr>
          <p:cNvPr id="9" name="Shape 7"/>
          <p:cNvSpPr/>
          <p:nvPr/>
        </p:nvSpPr>
        <p:spPr>
          <a:xfrm>
            <a:off x="1485900" y="2697480"/>
            <a:ext cx="822960" cy="822960"/>
          </a:xfrm>
          <a:prstGeom prst="ellipse">
            <a:avLst/>
          </a:prstGeom>
          <a:solidFill>
            <a:srgbClr val="17458F"/>
          </a:solidFill>
          <a:ln/>
        </p:spPr>
        <p:txBody>
          <a:bodyPr/>
          <a:lstStyle/>
          <a:p>
            <a:endParaRPr lang="en-AU"/>
          </a:p>
        </p:txBody>
      </p:sp>
      <p:sp>
        <p:nvSpPr>
          <p:cNvPr id="10" name="Text 8"/>
          <p:cNvSpPr/>
          <p:nvPr/>
        </p:nvSpPr>
        <p:spPr>
          <a:xfrm>
            <a:off x="1485900" y="2697480"/>
            <a:ext cx="822960" cy="822960"/>
          </a:xfrm>
          <a:prstGeom prst="rect">
            <a:avLst/>
          </a:prstGeom>
          <a:noFill/>
          <a:ln/>
        </p:spPr>
        <p:txBody>
          <a:bodyPr wrap="square" lIns="0" tIns="0" rIns="0" bIns="0" rtlCol="0" anchor="ctr"/>
          <a:lstStyle/>
          <a:p>
            <a:pPr marL="0" indent="0" algn="ctr">
              <a:buNone/>
            </a:pPr>
            <a:r>
              <a:rPr lang="en-US" sz="2800" b="1">
                <a:solidFill>
                  <a:srgbClr val="FFFFFF"/>
                </a:solidFill>
                <a:ea typeface="Arial Black" pitchFamily="34" charset="-122"/>
                <a:cs typeface="Arial Black" pitchFamily="34" charset="-120"/>
              </a:rPr>
              <a:t>1</a:t>
            </a:r>
            <a:endParaRPr lang="en-US" sz="2800"/>
          </a:p>
        </p:txBody>
      </p:sp>
      <p:sp>
        <p:nvSpPr>
          <p:cNvPr id="11" name="Text 9"/>
          <p:cNvSpPr/>
          <p:nvPr/>
        </p:nvSpPr>
        <p:spPr>
          <a:xfrm>
            <a:off x="685800" y="3611880"/>
            <a:ext cx="2423160" cy="457200"/>
          </a:xfrm>
          <a:prstGeom prst="rect">
            <a:avLst/>
          </a:prstGeom>
          <a:noFill/>
          <a:ln/>
        </p:spPr>
        <p:txBody>
          <a:bodyPr wrap="square" lIns="0" tIns="0" rIns="0" bIns="0" rtlCol="0" anchor="ctr"/>
          <a:lstStyle/>
          <a:p>
            <a:pPr marL="0" indent="0" algn="ctr">
              <a:buNone/>
            </a:pPr>
            <a:r>
              <a:rPr lang="en-US" sz="1800" b="1">
                <a:solidFill>
                  <a:srgbClr val="17458F"/>
                </a:solidFill>
                <a:ea typeface="Arial Black" pitchFamily="34" charset="-122"/>
                <a:cs typeface="Arial Black" pitchFamily="34" charset="-120"/>
              </a:rPr>
              <a:t>Consistency</a:t>
            </a:r>
            <a:endParaRPr lang="en-US" sz="1800"/>
          </a:p>
        </p:txBody>
      </p:sp>
      <p:sp>
        <p:nvSpPr>
          <p:cNvPr id="12" name="Text 10"/>
          <p:cNvSpPr/>
          <p:nvPr/>
        </p:nvSpPr>
        <p:spPr>
          <a:xfrm>
            <a:off x="777240" y="4114800"/>
            <a:ext cx="2240280" cy="1691640"/>
          </a:xfrm>
          <a:prstGeom prst="rect">
            <a:avLst/>
          </a:prstGeom>
          <a:noFill/>
          <a:ln/>
        </p:spPr>
        <p:txBody>
          <a:bodyPr wrap="square" lIns="0" tIns="0" rIns="0" bIns="0" rtlCol="0" anchor="t"/>
          <a:lstStyle/>
          <a:p>
            <a:pPr marL="0" indent="0" algn="ctr">
              <a:buNone/>
            </a:pPr>
            <a:r>
              <a:rPr lang="en-US" sz="1200">
                <a:solidFill>
                  <a:srgbClr val="4B5563"/>
                </a:solidFill>
                <a:ea typeface="Arial" pitchFamily="34" charset="-122"/>
                <a:cs typeface="Arial" pitchFamily="34" charset="-120"/>
              </a:rPr>
              <a:t>A clear, authentic message across every platform, social media, website, in-person.</a:t>
            </a:r>
            <a:endParaRPr lang="en-US" sz="1200"/>
          </a:p>
        </p:txBody>
      </p:sp>
      <p:sp>
        <p:nvSpPr>
          <p:cNvPr id="13" name="Shape 11"/>
          <p:cNvSpPr/>
          <p:nvPr/>
        </p:nvSpPr>
        <p:spPr>
          <a:xfrm>
            <a:off x="3410712" y="2286000"/>
            <a:ext cx="2697480" cy="3657600"/>
          </a:xfrm>
          <a:prstGeom prst="rect">
            <a:avLst/>
          </a:prstGeom>
          <a:solidFill>
            <a:srgbClr val="FFFFFF"/>
          </a:solidFill>
          <a:ln w="9525">
            <a:solidFill>
              <a:srgbClr val="E5E7EB"/>
            </a:solidFill>
            <a:prstDash val="solid"/>
          </a:ln>
          <a:effectLst>
            <a:outerShdw blurRad="101600" dist="25400" dir="5400000" algn="bl" rotWithShape="0">
              <a:srgbClr val="000000">
                <a:alpha val="10000"/>
              </a:srgbClr>
            </a:outerShdw>
          </a:effectLst>
        </p:spPr>
        <p:txBody>
          <a:bodyPr/>
          <a:lstStyle/>
          <a:p>
            <a:endParaRPr lang="en-AU"/>
          </a:p>
        </p:txBody>
      </p:sp>
      <p:sp>
        <p:nvSpPr>
          <p:cNvPr id="14" name="Shape 12"/>
          <p:cNvSpPr/>
          <p:nvPr/>
        </p:nvSpPr>
        <p:spPr>
          <a:xfrm>
            <a:off x="3410712" y="2286000"/>
            <a:ext cx="2697480" cy="109728"/>
          </a:xfrm>
          <a:prstGeom prst="rect">
            <a:avLst/>
          </a:prstGeom>
          <a:solidFill>
            <a:srgbClr val="005DAA"/>
          </a:solidFill>
          <a:ln/>
        </p:spPr>
        <p:txBody>
          <a:bodyPr/>
          <a:lstStyle/>
          <a:p>
            <a:endParaRPr lang="en-AU"/>
          </a:p>
        </p:txBody>
      </p:sp>
      <p:sp>
        <p:nvSpPr>
          <p:cNvPr id="15" name="Shape 13"/>
          <p:cNvSpPr/>
          <p:nvPr/>
        </p:nvSpPr>
        <p:spPr>
          <a:xfrm>
            <a:off x="4347972" y="2697480"/>
            <a:ext cx="822960" cy="822960"/>
          </a:xfrm>
          <a:prstGeom prst="ellipse">
            <a:avLst/>
          </a:prstGeom>
          <a:solidFill>
            <a:srgbClr val="005DAA"/>
          </a:solidFill>
          <a:ln/>
        </p:spPr>
        <p:txBody>
          <a:bodyPr/>
          <a:lstStyle/>
          <a:p>
            <a:endParaRPr lang="en-AU"/>
          </a:p>
        </p:txBody>
      </p:sp>
      <p:sp>
        <p:nvSpPr>
          <p:cNvPr id="16" name="Text 14"/>
          <p:cNvSpPr/>
          <p:nvPr/>
        </p:nvSpPr>
        <p:spPr>
          <a:xfrm>
            <a:off x="4347972" y="2697480"/>
            <a:ext cx="822960" cy="822960"/>
          </a:xfrm>
          <a:prstGeom prst="rect">
            <a:avLst/>
          </a:prstGeom>
          <a:noFill/>
          <a:ln/>
        </p:spPr>
        <p:txBody>
          <a:bodyPr wrap="square" lIns="0" tIns="0" rIns="0" bIns="0" rtlCol="0" anchor="ctr"/>
          <a:lstStyle/>
          <a:p>
            <a:pPr marL="0" indent="0" algn="ctr">
              <a:buNone/>
            </a:pPr>
            <a:r>
              <a:rPr lang="en-US" sz="2800" b="1">
                <a:solidFill>
                  <a:srgbClr val="FFFFFF"/>
                </a:solidFill>
                <a:ea typeface="Arial Black" pitchFamily="34" charset="-122"/>
                <a:cs typeface="Arial Black" pitchFamily="34" charset="-120"/>
              </a:rPr>
              <a:t>2</a:t>
            </a:r>
            <a:endParaRPr lang="en-US" sz="2800"/>
          </a:p>
        </p:txBody>
      </p:sp>
      <p:sp>
        <p:nvSpPr>
          <p:cNvPr id="17" name="Text 15"/>
          <p:cNvSpPr/>
          <p:nvPr/>
        </p:nvSpPr>
        <p:spPr>
          <a:xfrm>
            <a:off x="3547872" y="3611880"/>
            <a:ext cx="2423160" cy="457200"/>
          </a:xfrm>
          <a:prstGeom prst="rect">
            <a:avLst/>
          </a:prstGeom>
          <a:noFill/>
          <a:ln/>
        </p:spPr>
        <p:txBody>
          <a:bodyPr wrap="square" lIns="0" tIns="0" rIns="0" bIns="0" rtlCol="0" anchor="ctr"/>
          <a:lstStyle/>
          <a:p>
            <a:pPr marL="0" indent="0" algn="ctr">
              <a:buNone/>
            </a:pPr>
            <a:r>
              <a:rPr lang="en-US" sz="1800" b="1">
                <a:solidFill>
                  <a:srgbClr val="17458F"/>
                </a:solidFill>
                <a:ea typeface="Arial Black" pitchFamily="34" charset="-122"/>
                <a:cs typeface="Arial Black" pitchFamily="34" charset="-120"/>
              </a:rPr>
              <a:t>Transparency</a:t>
            </a:r>
            <a:endParaRPr lang="en-US" sz="1800"/>
          </a:p>
        </p:txBody>
      </p:sp>
      <p:sp>
        <p:nvSpPr>
          <p:cNvPr id="18" name="Text 16"/>
          <p:cNvSpPr/>
          <p:nvPr/>
        </p:nvSpPr>
        <p:spPr>
          <a:xfrm>
            <a:off x="3639312" y="4114800"/>
            <a:ext cx="2240280" cy="1691640"/>
          </a:xfrm>
          <a:prstGeom prst="rect">
            <a:avLst/>
          </a:prstGeom>
          <a:noFill/>
          <a:ln/>
        </p:spPr>
        <p:txBody>
          <a:bodyPr wrap="square" lIns="0" tIns="0" rIns="0" bIns="0" rtlCol="0" anchor="t"/>
          <a:lstStyle/>
          <a:p>
            <a:pPr marL="0" indent="0" algn="ctr">
              <a:buNone/>
            </a:pPr>
            <a:r>
              <a:rPr lang="en-US" sz="1200">
                <a:solidFill>
                  <a:srgbClr val="4B5563"/>
                </a:solidFill>
                <a:ea typeface="Arial" pitchFamily="34" charset="-122"/>
                <a:cs typeface="Arial" pitchFamily="34" charset="-120"/>
              </a:rPr>
              <a:t>Build trust by being open about what we do and what joining Rotary looks like.</a:t>
            </a:r>
            <a:endParaRPr lang="en-US" sz="1200"/>
          </a:p>
        </p:txBody>
      </p:sp>
      <p:sp>
        <p:nvSpPr>
          <p:cNvPr id="19" name="Shape 17"/>
          <p:cNvSpPr/>
          <p:nvPr/>
        </p:nvSpPr>
        <p:spPr>
          <a:xfrm>
            <a:off x="6272784" y="2286000"/>
            <a:ext cx="2697480" cy="3657600"/>
          </a:xfrm>
          <a:prstGeom prst="rect">
            <a:avLst/>
          </a:prstGeom>
          <a:solidFill>
            <a:srgbClr val="FFFFFF"/>
          </a:solidFill>
          <a:ln w="9525">
            <a:solidFill>
              <a:srgbClr val="E5E7EB"/>
            </a:solidFill>
            <a:prstDash val="solid"/>
          </a:ln>
          <a:effectLst>
            <a:outerShdw blurRad="101600" dist="25400" dir="5400000" algn="bl" rotWithShape="0">
              <a:srgbClr val="000000">
                <a:alpha val="10000"/>
              </a:srgbClr>
            </a:outerShdw>
          </a:effectLst>
        </p:spPr>
        <p:txBody>
          <a:bodyPr/>
          <a:lstStyle/>
          <a:p>
            <a:endParaRPr lang="en-AU"/>
          </a:p>
        </p:txBody>
      </p:sp>
      <p:sp>
        <p:nvSpPr>
          <p:cNvPr id="20" name="Shape 18"/>
          <p:cNvSpPr/>
          <p:nvPr/>
        </p:nvSpPr>
        <p:spPr>
          <a:xfrm>
            <a:off x="6272784" y="2286000"/>
            <a:ext cx="2697480" cy="109728"/>
          </a:xfrm>
          <a:prstGeom prst="rect">
            <a:avLst/>
          </a:prstGeom>
          <a:solidFill>
            <a:srgbClr val="F7A81B"/>
          </a:solidFill>
          <a:ln/>
        </p:spPr>
        <p:txBody>
          <a:bodyPr/>
          <a:lstStyle/>
          <a:p>
            <a:endParaRPr lang="en-AU"/>
          </a:p>
        </p:txBody>
      </p:sp>
      <p:sp>
        <p:nvSpPr>
          <p:cNvPr id="21" name="Shape 19"/>
          <p:cNvSpPr/>
          <p:nvPr/>
        </p:nvSpPr>
        <p:spPr>
          <a:xfrm>
            <a:off x="7210044" y="2697480"/>
            <a:ext cx="822960" cy="822960"/>
          </a:xfrm>
          <a:prstGeom prst="ellipse">
            <a:avLst/>
          </a:prstGeom>
          <a:solidFill>
            <a:srgbClr val="F7A81B"/>
          </a:solidFill>
          <a:ln/>
        </p:spPr>
        <p:txBody>
          <a:bodyPr/>
          <a:lstStyle/>
          <a:p>
            <a:endParaRPr lang="en-AU"/>
          </a:p>
        </p:txBody>
      </p:sp>
      <p:sp>
        <p:nvSpPr>
          <p:cNvPr id="22" name="Text 20"/>
          <p:cNvSpPr/>
          <p:nvPr/>
        </p:nvSpPr>
        <p:spPr>
          <a:xfrm>
            <a:off x="7210044" y="2697480"/>
            <a:ext cx="822960" cy="822960"/>
          </a:xfrm>
          <a:prstGeom prst="rect">
            <a:avLst/>
          </a:prstGeom>
          <a:noFill/>
          <a:ln/>
        </p:spPr>
        <p:txBody>
          <a:bodyPr wrap="square" lIns="0" tIns="0" rIns="0" bIns="0" rtlCol="0" anchor="ctr"/>
          <a:lstStyle/>
          <a:p>
            <a:pPr marL="0" indent="0" algn="ctr">
              <a:buNone/>
            </a:pPr>
            <a:r>
              <a:rPr lang="en-US" sz="2800" b="1">
                <a:solidFill>
                  <a:srgbClr val="FFFFFF"/>
                </a:solidFill>
                <a:ea typeface="Arial Black" pitchFamily="34" charset="-122"/>
                <a:cs typeface="Arial Black" pitchFamily="34" charset="-120"/>
              </a:rPr>
              <a:t>3</a:t>
            </a:r>
            <a:endParaRPr lang="en-US" sz="2800"/>
          </a:p>
        </p:txBody>
      </p:sp>
      <p:sp>
        <p:nvSpPr>
          <p:cNvPr id="23" name="Text 21"/>
          <p:cNvSpPr/>
          <p:nvPr/>
        </p:nvSpPr>
        <p:spPr>
          <a:xfrm>
            <a:off x="6409944" y="3611880"/>
            <a:ext cx="2423160" cy="457200"/>
          </a:xfrm>
          <a:prstGeom prst="rect">
            <a:avLst/>
          </a:prstGeom>
          <a:noFill/>
          <a:ln/>
        </p:spPr>
        <p:txBody>
          <a:bodyPr wrap="square" lIns="0" tIns="0" rIns="0" bIns="0" rtlCol="0" anchor="ctr"/>
          <a:lstStyle/>
          <a:p>
            <a:pPr marL="0" indent="0" algn="ctr">
              <a:buNone/>
            </a:pPr>
            <a:r>
              <a:rPr lang="en-US" sz="1800" b="1">
                <a:solidFill>
                  <a:srgbClr val="17458F"/>
                </a:solidFill>
                <a:ea typeface="Arial Black" pitchFamily="34" charset="-122"/>
                <a:cs typeface="Arial Black" pitchFamily="34" charset="-120"/>
              </a:rPr>
              <a:t>Authenticity</a:t>
            </a:r>
            <a:endParaRPr lang="en-US" sz="1800"/>
          </a:p>
        </p:txBody>
      </p:sp>
      <p:sp>
        <p:nvSpPr>
          <p:cNvPr id="24" name="Text 22"/>
          <p:cNvSpPr/>
          <p:nvPr/>
        </p:nvSpPr>
        <p:spPr>
          <a:xfrm>
            <a:off x="6501384" y="4114800"/>
            <a:ext cx="2240280" cy="1691640"/>
          </a:xfrm>
          <a:prstGeom prst="rect">
            <a:avLst/>
          </a:prstGeom>
          <a:noFill/>
          <a:ln/>
        </p:spPr>
        <p:txBody>
          <a:bodyPr wrap="square" lIns="0" tIns="0" rIns="0" bIns="0" rtlCol="0" anchor="t"/>
          <a:lstStyle/>
          <a:p>
            <a:pPr marL="0" indent="0" algn="ctr">
              <a:buNone/>
            </a:pPr>
            <a:r>
              <a:rPr lang="en-US" sz="1200">
                <a:solidFill>
                  <a:srgbClr val="4B5563"/>
                </a:solidFill>
                <a:ea typeface="Arial" pitchFamily="34" charset="-122"/>
                <a:cs typeface="Arial" pitchFamily="34" charset="-120"/>
              </a:rPr>
              <a:t>A lasting image is rooted in genuine values, not chasing trends or performing.</a:t>
            </a:r>
            <a:endParaRPr lang="en-US" sz="1200"/>
          </a:p>
        </p:txBody>
      </p:sp>
      <p:sp>
        <p:nvSpPr>
          <p:cNvPr id="25" name="Shape 23"/>
          <p:cNvSpPr/>
          <p:nvPr/>
        </p:nvSpPr>
        <p:spPr>
          <a:xfrm>
            <a:off x="9134856" y="2286000"/>
            <a:ext cx="2697480" cy="3657600"/>
          </a:xfrm>
          <a:prstGeom prst="rect">
            <a:avLst/>
          </a:prstGeom>
          <a:solidFill>
            <a:srgbClr val="FFFFFF"/>
          </a:solidFill>
          <a:ln w="9525">
            <a:solidFill>
              <a:srgbClr val="E5E7EB"/>
            </a:solidFill>
            <a:prstDash val="solid"/>
          </a:ln>
          <a:effectLst>
            <a:outerShdw blurRad="101600" dist="25400" dir="5400000" algn="bl" rotWithShape="0">
              <a:srgbClr val="000000">
                <a:alpha val="10000"/>
              </a:srgbClr>
            </a:outerShdw>
          </a:effectLst>
        </p:spPr>
        <p:txBody>
          <a:bodyPr/>
          <a:lstStyle/>
          <a:p>
            <a:endParaRPr lang="en-AU"/>
          </a:p>
        </p:txBody>
      </p:sp>
      <p:sp>
        <p:nvSpPr>
          <p:cNvPr id="26" name="Shape 24"/>
          <p:cNvSpPr/>
          <p:nvPr/>
        </p:nvSpPr>
        <p:spPr>
          <a:xfrm>
            <a:off x="9134856" y="2286000"/>
            <a:ext cx="2697480" cy="109728"/>
          </a:xfrm>
          <a:prstGeom prst="rect">
            <a:avLst/>
          </a:prstGeom>
          <a:solidFill>
            <a:srgbClr val="D41367"/>
          </a:solidFill>
          <a:ln/>
        </p:spPr>
        <p:txBody>
          <a:bodyPr/>
          <a:lstStyle/>
          <a:p>
            <a:endParaRPr lang="en-AU"/>
          </a:p>
        </p:txBody>
      </p:sp>
      <p:sp>
        <p:nvSpPr>
          <p:cNvPr id="27" name="Shape 25"/>
          <p:cNvSpPr/>
          <p:nvPr/>
        </p:nvSpPr>
        <p:spPr>
          <a:xfrm>
            <a:off x="10072116" y="2697480"/>
            <a:ext cx="822960" cy="822960"/>
          </a:xfrm>
          <a:prstGeom prst="ellipse">
            <a:avLst/>
          </a:prstGeom>
          <a:solidFill>
            <a:srgbClr val="D41367"/>
          </a:solidFill>
          <a:ln/>
        </p:spPr>
        <p:txBody>
          <a:bodyPr/>
          <a:lstStyle/>
          <a:p>
            <a:endParaRPr lang="en-AU"/>
          </a:p>
        </p:txBody>
      </p:sp>
      <p:sp>
        <p:nvSpPr>
          <p:cNvPr id="28" name="Text 26"/>
          <p:cNvSpPr/>
          <p:nvPr/>
        </p:nvSpPr>
        <p:spPr>
          <a:xfrm>
            <a:off x="10072116" y="2697480"/>
            <a:ext cx="822960" cy="822960"/>
          </a:xfrm>
          <a:prstGeom prst="rect">
            <a:avLst/>
          </a:prstGeom>
          <a:noFill/>
          <a:ln/>
        </p:spPr>
        <p:txBody>
          <a:bodyPr wrap="square" lIns="0" tIns="0" rIns="0" bIns="0" rtlCol="0" anchor="ctr"/>
          <a:lstStyle/>
          <a:p>
            <a:pPr marL="0" indent="0" algn="ctr">
              <a:buNone/>
            </a:pPr>
            <a:r>
              <a:rPr lang="en-US" sz="2800" b="1">
                <a:solidFill>
                  <a:srgbClr val="FFFFFF"/>
                </a:solidFill>
                <a:ea typeface="Arial Black" pitchFamily="34" charset="-122"/>
                <a:cs typeface="Arial Black" pitchFamily="34" charset="-120"/>
              </a:rPr>
              <a:t>4</a:t>
            </a:r>
            <a:endParaRPr lang="en-US" sz="2800"/>
          </a:p>
        </p:txBody>
      </p:sp>
      <p:sp>
        <p:nvSpPr>
          <p:cNvPr id="29" name="Text 27"/>
          <p:cNvSpPr/>
          <p:nvPr/>
        </p:nvSpPr>
        <p:spPr>
          <a:xfrm>
            <a:off x="9272016" y="3611880"/>
            <a:ext cx="2423160" cy="457200"/>
          </a:xfrm>
          <a:prstGeom prst="rect">
            <a:avLst/>
          </a:prstGeom>
          <a:noFill/>
          <a:ln/>
        </p:spPr>
        <p:txBody>
          <a:bodyPr wrap="square" lIns="0" tIns="0" rIns="0" bIns="0" rtlCol="0" anchor="ctr"/>
          <a:lstStyle/>
          <a:p>
            <a:pPr marL="0" indent="0" algn="ctr">
              <a:buNone/>
            </a:pPr>
            <a:r>
              <a:rPr lang="en-US" sz="1800" b="1">
                <a:solidFill>
                  <a:srgbClr val="17458F"/>
                </a:solidFill>
                <a:ea typeface="Arial Black" pitchFamily="34" charset="-122"/>
                <a:cs typeface="Arial Black" pitchFamily="34" charset="-120"/>
              </a:rPr>
              <a:t>Responsiveness</a:t>
            </a:r>
            <a:endParaRPr lang="en-US" sz="1800"/>
          </a:p>
        </p:txBody>
      </p:sp>
      <p:sp>
        <p:nvSpPr>
          <p:cNvPr id="30" name="Text 28"/>
          <p:cNvSpPr/>
          <p:nvPr/>
        </p:nvSpPr>
        <p:spPr>
          <a:xfrm>
            <a:off x="9363456" y="4114800"/>
            <a:ext cx="2240280" cy="1691640"/>
          </a:xfrm>
          <a:prstGeom prst="rect">
            <a:avLst/>
          </a:prstGeom>
          <a:noFill/>
          <a:ln/>
        </p:spPr>
        <p:txBody>
          <a:bodyPr wrap="square" lIns="0" tIns="0" rIns="0" bIns="0" rtlCol="0" anchor="t"/>
          <a:lstStyle/>
          <a:p>
            <a:pPr marL="0" indent="0" algn="ctr">
              <a:buNone/>
            </a:pPr>
            <a:r>
              <a:rPr lang="en-US" sz="1200">
                <a:solidFill>
                  <a:srgbClr val="4B5563"/>
                </a:solidFill>
                <a:ea typeface="Arial" pitchFamily="34" charset="-122"/>
                <a:cs typeface="Arial" pitchFamily="34" charset="-120"/>
              </a:rPr>
              <a:t>Quickly addressing inquiries and feedback builds trust and shows commitment.</a:t>
            </a:r>
            <a:endParaRPr lang="en-US" sz="1200"/>
          </a:p>
        </p:txBody>
      </p:sp>
      <p:sp>
        <p:nvSpPr>
          <p:cNvPr id="31" name="Shape 29"/>
          <p:cNvSpPr/>
          <p:nvPr/>
        </p:nvSpPr>
        <p:spPr>
          <a:xfrm>
            <a:off x="457200" y="6473952"/>
            <a:ext cx="11277295" cy="13716"/>
          </a:xfrm>
          <a:prstGeom prst="rect">
            <a:avLst/>
          </a:prstGeom>
          <a:solidFill>
            <a:srgbClr val="E5E7EB"/>
          </a:solidFill>
          <a:ln/>
        </p:spPr>
        <p:txBody>
          <a:bodyPr/>
          <a:lstStyle/>
          <a:p>
            <a:endParaRPr lang="en-AU"/>
          </a:p>
        </p:txBody>
      </p:sp>
      <p:sp>
        <p:nvSpPr>
          <p:cNvPr id="32" name="Text 30"/>
          <p:cNvSpPr/>
          <p:nvPr/>
        </p:nvSpPr>
        <p:spPr>
          <a:xfrm>
            <a:off x="502920" y="6528816"/>
            <a:ext cx="9601200" cy="256032"/>
          </a:xfrm>
          <a:prstGeom prst="rect">
            <a:avLst/>
          </a:prstGeom>
          <a:noFill/>
          <a:ln/>
        </p:spPr>
        <p:txBody>
          <a:bodyPr wrap="square" lIns="0" tIns="0" rIns="0" bIns="0" rtlCol="0" anchor="ctr"/>
          <a:lstStyle/>
          <a:p>
            <a:pPr marL="0" indent="0" algn="l">
              <a:buNone/>
            </a:pPr>
            <a:r>
              <a:rPr lang="en-US" sz="900">
                <a:solidFill>
                  <a:srgbClr val="6B7280"/>
                </a:solidFill>
                <a:ea typeface="Arial" pitchFamily="34" charset="-122"/>
                <a:cs typeface="Arial" pitchFamily="34" charset="-120"/>
              </a:rPr>
              <a:t>District 9660 Public Image Committee   |   Training Webinar   |   Sunday 19 April 2026</a:t>
            </a:r>
            <a:endParaRPr lang="en-US" sz="900"/>
          </a:p>
        </p:txBody>
      </p:sp>
      <p:pic>
        <p:nvPicPr>
          <p:cNvPr id="34" name="Image 0" descr="preencoded.png">
            <a:extLst>
              <a:ext uri="{FF2B5EF4-FFF2-40B4-BE49-F238E27FC236}">
                <a16:creationId xmlns:a16="http://schemas.microsoft.com/office/drawing/2014/main" id="{23871375-48E0-55C4-96C6-EBEF0D30833F}"/>
              </a:ext>
            </a:extLst>
          </p:cNvPr>
          <p:cNvPicPr>
            <a:picLocks noChangeAspect="1"/>
          </p:cNvPicPr>
          <p:nvPr/>
        </p:nvPicPr>
        <p:blipFill>
          <a:blip r:embed="rId3"/>
          <a:stretch>
            <a:fillRect/>
          </a:stretch>
        </p:blipFill>
        <p:spPr>
          <a:xfrm>
            <a:off x="11329233" y="73152"/>
            <a:ext cx="757855" cy="29260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05840"/>
          </a:xfrm>
          <a:prstGeom prst="rect">
            <a:avLst/>
          </a:prstGeom>
          <a:solidFill>
            <a:srgbClr val="17458F"/>
          </a:solidFill>
          <a:ln/>
        </p:spPr>
        <p:txBody>
          <a:bodyPr/>
          <a:lstStyle/>
          <a:p>
            <a:endParaRPr lang="en-AU"/>
          </a:p>
        </p:txBody>
      </p:sp>
      <p:sp>
        <p:nvSpPr>
          <p:cNvPr id="3" name="Shape 1"/>
          <p:cNvSpPr/>
          <p:nvPr/>
        </p:nvSpPr>
        <p:spPr>
          <a:xfrm>
            <a:off x="0" y="1005840"/>
            <a:ext cx="12191695" cy="73152"/>
          </a:xfrm>
          <a:prstGeom prst="rect">
            <a:avLst/>
          </a:prstGeom>
          <a:solidFill>
            <a:srgbClr val="F7A81B"/>
          </a:solidFill>
          <a:ln/>
        </p:spPr>
        <p:txBody>
          <a:bodyPr/>
          <a:lstStyle/>
          <a:p>
            <a:endParaRPr lang="en-AU"/>
          </a:p>
        </p:txBody>
      </p:sp>
      <p:sp>
        <p:nvSpPr>
          <p:cNvPr id="4" name="Text 2"/>
          <p:cNvSpPr/>
          <p:nvPr/>
        </p:nvSpPr>
        <p:spPr>
          <a:xfrm>
            <a:off x="548640" y="91440"/>
            <a:ext cx="11094415" cy="548640"/>
          </a:xfrm>
          <a:prstGeom prst="rect">
            <a:avLst/>
          </a:prstGeom>
          <a:noFill/>
          <a:ln/>
        </p:spPr>
        <p:txBody>
          <a:bodyPr wrap="square" lIns="0" tIns="0" rIns="0" bIns="0" rtlCol="0" anchor="ctr"/>
          <a:lstStyle/>
          <a:p>
            <a:pPr marL="0" indent="0" algn="l">
              <a:buNone/>
            </a:pPr>
            <a:r>
              <a:rPr lang="en-US" sz="3000" b="1">
                <a:solidFill>
                  <a:srgbClr val="FFFFFF"/>
                </a:solidFill>
                <a:ea typeface="Arial Black" pitchFamily="34" charset="-122"/>
                <a:cs typeface="Arial Black" pitchFamily="34" charset="-120"/>
              </a:rPr>
              <a:t>How We Can Support Your Club</a:t>
            </a:r>
            <a:endParaRPr lang="en-US" sz="3000"/>
          </a:p>
        </p:txBody>
      </p:sp>
      <p:sp>
        <p:nvSpPr>
          <p:cNvPr id="5" name="Text 3"/>
          <p:cNvSpPr/>
          <p:nvPr/>
        </p:nvSpPr>
        <p:spPr>
          <a:xfrm>
            <a:off x="548640" y="640080"/>
            <a:ext cx="11094415" cy="320040"/>
          </a:xfrm>
          <a:prstGeom prst="rect">
            <a:avLst/>
          </a:prstGeom>
          <a:noFill/>
          <a:ln/>
        </p:spPr>
        <p:txBody>
          <a:bodyPr wrap="square" lIns="0" tIns="0" rIns="0" bIns="0" rtlCol="0" anchor="ctr"/>
          <a:lstStyle/>
          <a:p>
            <a:pPr marL="0" indent="0" algn="l">
              <a:buNone/>
            </a:pPr>
            <a:r>
              <a:rPr lang="en-US" sz="1300" i="1">
                <a:solidFill>
                  <a:srgbClr val="F7A81B"/>
                </a:solidFill>
                <a:ea typeface="Arial" pitchFamily="34" charset="-122"/>
                <a:cs typeface="Arial" pitchFamily="34" charset="-120"/>
              </a:rPr>
              <a:t>Your questions answered, who to call for what</a:t>
            </a:r>
            <a:endParaRPr lang="en-US" sz="1300"/>
          </a:p>
        </p:txBody>
      </p:sp>
      <p:sp>
        <p:nvSpPr>
          <p:cNvPr id="6" name="Shape 4"/>
          <p:cNvSpPr/>
          <p:nvPr/>
        </p:nvSpPr>
        <p:spPr>
          <a:xfrm>
            <a:off x="548640" y="1417320"/>
            <a:ext cx="5943600" cy="4937760"/>
          </a:xfrm>
          <a:prstGeom prst="rect">
            <a:avLst/>
          </a:prstGeom>
          <a:solidFill>
            <a:srgbClr val="17458F"/>
          </a:solidFill>
          <a:ln/>
        </p:spPr>
        <p:txBody>
          <a:bodyPr/>
          <a:lstStyle/>
          <a:p>
            <a:endParaRPr lang="en-AU"/>
          </a:p>
        </p:txBody>
      </p:sp>
      <p:sp>
        <p:nvSpPr>
          <p:cNvPr id="7" name="Shape 5"/>
          <p:cNvSpPr/>
          <p:nvPr/>
        </p:nvSpPr>
        <p:spPr>
          <a:xfrm>
            <a:off x="548640" y="1417320"/>
            <a:ext cx="5943600" cy="73152"/>
          </a:xfrm>
          <a:prstGeom prst="rect">
            <a:avLst/>
          </a:prstGeom>
          <a:solidFill>
            <a:srgbClr val="F7A81B"/>
          </a:solidFill>
          <a:ln/>
        </p:spPr>
        <p:txBody>
          <a:bodyPr/>
          <a:lstStyle/>
          <a:p>
            <a:endParaRPr lang="en-AU"/>
          </a:p>
        </p:txBody>
      </p:sp>
      <p:sp>
        <p:nvSpPr>
          <p:cNvPr id="8" name="Text 6"/>
          <p:cNvSpPr/>
          <p:nvPr/>
        </p:nvSpPr>
        <p:spPr>
          <a:xfrm>
            <a:off x="822960" y="1600200"/>
            <a:ext cx="5486400" cy="320040"/>
          </a:xfrm>
          <a:prstGeom prst="rect">
            <a:avLst/>
          </a:prstGeom>
          <a:noFill/>
          <a:ln/>
        </p:spPr>
        <p:txBody>
          <a:bodyPr wrap="square" lIns="0" tIns="0" rIns="0" bIns="0" rtlCol="0" anchor="ctr"/>
          <a:lstStyle/>
          <a:p>
            <a:pPr marL="0" indent="0" algn="l">
              <a:buNone/>
            </a:pPr>
            <a:r>
              <a:rPr lang="en-US" sz="1100" b="1" kern="0" spc="400">
                <a:solidFill>
                  <a:srgbClr val="F7A81B"/>
                </a:solidFill>
                <a:ea typeface="Arial Black" pitchFamily="34" charset="-122"/>
                <a:cs typeface="Arial Black" pitchFamily="34" charset="-120"/>
              </a:rPr>
              <a:t>ASK US ABOUT</a:t>
            </a:r>
            <a:endParaRPr lang="en-US" sz="1100"/>
          </a:p>
        </p:txBody>
      </p:sp>
      <p:sp>
        <p:nvSpPr>
          <p:cNvPr id="9" name="Text 7"/>
          <p:cNvSpPr/>
          <p:nvPr/>
        </p:nvSpPr>
        <p:spPr>
          <a:xfrm>
            <a:off x="822960" y="1965960"/>
            <a:ext cx="5486400" cy="1280160"/>
          </a:xfrm>
          <a:prstGeom prst="rect">
            <a:avLst/>
          </a:prstGeom>
          <a:noFill/>
          <a:ln/>
        </p:spPr>
        <p:txBody>
          <a:bodyPr wrap="square" lIns="0" tIns="0" rIns="0" bIns="0" rtlCol="0" anchor="t"/>
          <a:lstStyle/>
          <a:p>
            <a:pPr marL="0" indent="0" algn="l">
              <a:buNone/>
            </a:pPr>
            <a:r>
              <a:rPr lang="en-US" sz="3400" b="1">
                <a:solidFill>
                  <a:srgbClr val="FFFFFF"/>
                </a:solidFill>
                <a:ea typeface="Arial Black" pitchFamily="34" charset="-122"/>
                <a:cs typeface="Arial Black" pitchFamily="34" charset="-120"/>
              </a:rPr>
              <a:t>Practical help,</a:t>
            </a:r>
            <a:endParaRPr lang="en-US" sz="3400"/>
          </a:p>
          <a:p>
            <a:pPr marL="0" indent="0" algn="l">
              <a:buNone/>
            </a:pPr>
            <a:r>
              <a:rPr lang="en-US" sz="3400" b="1">
                <a:solidFill>
                  <a:srgbClr val="FFFFFF"/>
                </a:solidFill>
                <a:ea typeface="Arial Black" pitchFamily="34" charset="-122"/>
                <a:cs typeface="Arial Black" pitchFamily="34" charset="-120"/>
              </a:rPr>
              <a:t>just a call away.</a:t>
            </a:r>
            <a:endParaRPr lang="en-US" sz="3400"/>
          </a:p>
        </p:txBody>
      </p:sp>
      <p:sp>
        <p:nvSpPr>
          <p:cNvPr id="10" name="Shape 8"/>
          <p:cNvSpPr/>
          <p:nvPr/>
        </p:nvSpPr>
        <p:spPr>
          <a:xfrm>
            <a:off x="822960" y="3337560"/>
            <a:ext cx="731520" cy="54864"/>
          </a:xfrm>
          <a:prstGeom prst="rect">
            <a:avLst/>
          </a:prstGeom>
          <a:solidFill>
            <a:srgbClr val="F7A81B"/>
          </a:solidFill>
          <a:ln/>
        </p:spPr>
        <p:txBody>
          <a:bodyPr/>
          <a:lstStyle/>
          <a:p>
            <a:endParaRPr lang="en-AU"/>
          </a:p>
        </p:txBody>
      </p:sp>
      <p:sp>
        <p:nvSpPr>
          <p:cNvPr id="11" name="Text 9"/>
          <p:cNvSpPr/>
          <p:nvPr/>
        </p:nvSpPr>
        <p:spPr>
          <a:xfrm>
            <a:off x="868680" y="3520440"/>
            <a:ext cx="5486400" cy="2743200"/>
          </a:xfrm>
          <a:prstGeom prst="rect">
            <a:avLst/>
          </a:prstGeom>
          <a:noFill/>
          <a:ln/>
        </p:spPr>
        <p:txBody>
          <a:bodyPr wrap="square" lIns="0" tIns="0" rIns="0" bIns="0" rtlCol="0" anchor="t"/>
          <a:lstStyle/>
          <a:p>
            <a:pPr marL="342900" indent="-342900" algn="l">
              <a:spcAft>
                <a:spcPts val="500"/>
              </a:spcAft>
              <a:buSzPct val="100000"/>
              <a:buChar char="■"/>
            </a:pPr>
            <a:r>
              <a:rPr lang="en-US">
                <a:solidFill>
                  <a:srgbClr val="FFFFFF"/>
                </a:solidFill>
                <a:ea typeface="Arial" pitchFamily="34" charset="-122"/>
                <a:cs typeface="Arial" pitchFamily="34" charset="-120"/>
              </a:rPr>
              <a:t>Newsletter writing and distribution</a:t>
            </a:r>
            <a:endParaRPr lang="en-US"/>
          </a:p>
          <a:p>
            <a:pPr marL="342900" indent="-342900" algn="l">
              <a:spcAft>
                <a:spcPts val="500"/>
              </a:spcAft>
              <a:buSzPct val="100000"/>
              <a:buChar char="■"/>
            </a:pPr>
            <a:r>
              <a:rPr lang="en-US">
                <a:solidFill>
                  <a:srgbClr val="FFFFFF"/>
                </a:solidFill>
                <a:ea typeface="Arial" pitchFamily="34" charset="-122"/>
                <a:cs typeface="Arial" pitchFamily="34" charset="-120"/>
              </a:rPr>
              <a:t>Website setup, hosting and content updates</a:t>
            </a:r>
            <a:endParaRPr lang="en-US"/>
          </a:p>
          <a:p>
            <a:pPr marL="342900" indent="-342900" algn="l">
              <a:spcAft>
                <a:spcPts val="500"/>
              </a:spcAft>
              <a:buSzPct val="100000"/>
              <a:buChar char="■"/>
            </a:pPr>
            <a:r>
              <a:rPr lang="en-US">
                <a:solidFill>
                  <a:srgbClr val="FFFFFF"/>
                </a:solidFill>
                <a:ea typeface="Arial" pitchFamily="34" charset="-122"/>
                <a:cs typeface="Arial" pitchFamily="34" charset="-120"/>
              </a:rPr>
              <a:t>Social media strategy and content planning</a:t>
            </a:r>
            <a:endParaRPr lang="en-US"/>
          </a:p>
          <a:p>
            <a:pPr marL="342900" indent="-342900" algn="l">
              <a:spcAft>
                <a:spcPts val="500"/>
              </a:spcAft>
              <a:buSzPct val="100000"/>
              <a:buChar char="■"/>
            </a:pPr>
            <a:r>
              <a:rPr lang="en-US">
                <a:solidFill>
                  <a:srgbClr val="FFFFFF"/>
                </a:solidFill>
                <a:ea typeface="Arial" pitchFamily="34" charset="-122"/>
                <a:cs typeface="Arial" pitchFamily="34" charset="-120"/>
              </a:rPr>
              <a:t>Brand compliance and design guidance</a:t>
            </a:r>
            <a:endParaRPr lang="en-US"/>
          </a:p>
          <a:p>
            <a:pPr marL="342900" indent="-342900" algn="l">
              <a:spcAft>
                <a:spcPts val="500"/>
              </a:spcAft>
              <a:buSzPct val="100000"/>
              <a:buChar char="■"/>
            </a:pPr>
            <a:r>
              <a:rPr lang="en-US">
                <a:solidFill>
                  <a:srgbClr val="FFFFFF"/>
                </a:solidFill>
                <a:ea typeface="Arial" pitchFamily="34" charset="-122"/>
                <a:cs typeface="Arial" pitchFamily="34" charset="-120"/>
              </a:rPr>
              <a:t>Photography, videography and AV resources</a:t>
            </a:r>
            <a:endParaRPr lang="en-US"/>
          </a:p>
          <a:p>
            <a:pPr marL="342900" indent="-342900" algn="l">
              <a:spcAft>
                <a:spcPts val="500"/>
              </a:spcAft>
              <a:buSzPct val="100000"/>
              <a:buChar char="■"/>
            </a:pPr>
            <a:r>
              <a:rPr lang="en-US" err="1">
                <a:solidFill>
                  <a:srgbClr val="FFFFFF"/>
                </a:solidFill>
                <a:ea typeface="Arial" pitchFamily="34" charset="-122"/>
                <a:cs typeface="Arial" pitchFamily="34" charset="-120"/>
              </a:rPr>
              <a:t>DACdb</a:t>
            </a:r>
            <a:r>
              <a:rPr lang="en-US">
                <a:solidFill>
                  <a:srgbClr val="FFFFFF"/>
                </a:solidFill>
                <a:ea typeface="Arial" pitchFamily="34" charset="-122"/>
                <a:cs typeface="Arial" pitchFamily="34" charset="-120"/>
              </a:rPr>
              <a:t> and Microsoft 365 training and support</a:t>
            </a:r>
            <a:endParaRPr lang="en-US"/>
          </a:p>
        </p:txBody>
      </p:sp>
      <p:sp>
        <p:nvSpPr>
          <p:cNvPr id="12" name="Shape 10"/>
          <p:cNvSpPr/>
          <p:nvPr/>
        </p:nvSpPr>
        <p:spPr>
          <a:xfrm>
            <a:off x="6675120" y="1428869"/>
            <a:ext cx="4983480" cy="4937760"/>
          </a:xfrm>
          <a:prstGeom prst="rect">
            <a:avLst/>
          </a:prstGeom>
          <a:solidFill>
            <a:srgbClr val="FFFFFF"/>
          </a:solidFill>
          <a:ln w="9525">
            <a:solidFill>
              <a:srgbClr val="E5E7EB"/>
            </a:solidFill>
            <a:prstDash val="solid"/>
          </a:ln>
        </p:spPr>
        <p:txBody>
          <a:bodyPr/>
          <a:lstStyle/>
          <a:p>
            <a:endParaRPr lang="en-AU"/>
          </a:p>
        </p:txBody>
      </p:sp>
      <p:sp>
        <p:nvSpPr>
          <p:cNvPr id="13" name="Shape 11"/>
          <p:cNvSpPr/>
          <p:nvPr/>
        </p:nvSpPr>
        <p:spPr>
          <a:xfrm>
            <a:off x="6675120" y="1417320"/>
            <a:ext cx="4983480" cy="548640"/>
          </a:xfrm>
          <a:prstGeom prst="rect">
            <a:avLst/>
          </a:prstGeom>
          <a:solidFill>
            <a:srgbClr val="F7A81B"/>
          </a:solidFill>
          <a:ln/>
        </p:spPr>
        <p:txBody>
          <a:bodyPr/>
          <a:lstStyle/>
          <a:p>
            <a:endParaRPr lang="en-AU"/>
          </a:p>
        </p:txBody>
      </p:sp>
      <p:sp>
        <p:nvSpPr>
          <p:cNvPr id="14" name="Text 12"/>
          <p:cNvSpPr/>
          <p:nvPr/>
        </p:nvSpPr>
        <p:spPr>
          <a:xfrm>
            <a:off x="6675120" y="1417320"/>
            <a:ext cx="4983480" cy="548640"/>
          </a:xfrm>
          <a:prstGeom prst="rect">
            <a:avLst/>
          </a:prstGeom>
          <a:noFill/>
          <a:ln/>
        </p:spPr>
        <p:txBody>
          <a:bodyPr wrap="square" lIns="0" tIns="0" rIns="0" bIns="0" rtlCol="0" anchor="ctr"/>
          <a:lstStyle/>
          <a:p>
            <a:pPr marL="0" indent="0" algn="ctr">
              <a:buNone/>
            </a:pPr>
            <a:r>
              <a:rPr lang="en-US" sz="1400" b="1" kern="0" spc="400">
                <a:solidFill>
                  <a:srgbClr val="0D2E5C"/>
                </a:solidFill>
                <a:ea typeface="Arial Black" pitchFamily="34" charset="-122"/>
                <a:cs typeface="Arial Black" pitchFamily="34" charset="-120"/>
              </a:rPr>
              <a:t>GET IN TOUCH</a:t>
            </a:r>
            <a:endParaRPr lang="en-US" sz="1400"/>
          </a:p>
        </p:txBody>
      </p:sp>
      <p:sp>
        <p:nvSpPr>
          <p:cNvPr id="15" name="Text 13"/>
          <p:cNvSpPr/>
          <p:nvPr/>
        </p:nvSpPr>
        <p:spPr>
          <a:xfrm>
            <a:off x="6858000" y="2148840"/>
            <a:ext cx="4617720" cy="201168"/>
          </a:xfrm>
          <a:prstGeom prst="rect">
            <a:avLst/>
          </a:prstGeom>
          <a:noFill/>
          <a:ln/>
        </p:spPr>
        <p:txBody>
          <a:bodyPr wrap="square" lIns="0" tIns="0" rIns="0" bIns="0" rtlCol="0" anchor="ctr"/>
          <a:lstStyle/>
          <a:p>
            <a:pPr marL="0" indent="0" algn="l">
              <a:buNone/>
            </a:pPr>
            <a:r>
              <a:rPr lang="en-US" sz="900" b="1" kern="0" spc="300">
                <a:solidFill>
                  <a:srgbClr val="17458F"/>
                </a:solidFill>
                <a:ea typeface="Arial Black" pitchFamily="34" charset="-122"/>
                <a:cs typeface="Arial Black" pitchFamily="34" charset="-120"/>
              </a:rPr>
              <a:t>PI CHAIR</a:t>
            </a:r>
            <a:endParaRPr lang="en-US" sz="900"/>
          </a:p>
        </p:txBody>
      </p:sp>
      <p:sp>
        <p:nvSpPr>
          <p:cNvPr id="16" name="Text 14"/>
          <p:cNvSpPr/>
          <p:nvPr/>
        </p:nvSpPr>
        <p:spPr>
          <a:xfrm>
            <a:off x="6858000" y="2350008"/>
            <a:ext cx="4617720" cy="365760"/>
          </a:xfrm>
          <a:prstGeom prst="rect">
            <a:avLst/>
          </a:prstGeom>
          <a:noFill/>
          <a:ln/>
        </p:spPr>
        <p:txBody>
          <a:bodyPr wrap="square" lIns="0" tIns="0" rIns="0" bIns="0" rtlCol="0" anchor="ctr"/>
          <a:lstStyle/>
          <a:p>
            <a:pPr marL="0" indent="0" algn="l">
              <a:buNone/>
            </a:pPr>
            <a:r>
              <a:rPr lang="en-US" sz="1600" b="1">
                <a:solidFill>
                  <a:srgbClr val="17458F"/>
                </a:solidFill>
                <a:ea typeface="Arial Black" pitchFamily="34" charset="-122"/>
                <a:cs typeface="Arial Black" pitchFamily="34" charset="-120"/>
              </a:rPr>
              <a:t>Keiran Rodgers</a:t>
            </a:r>
            <a:endParaRPr lang="en-US" sz="1600"/>
          </a:p>
        </p:txBody>
      </p:sp>
      <p:sp>
        <p:nvSpPr>
          <p:cNvPr id="17" name="Shape 15"/>
          <p:cNvSpPr/>
          <p:nvPr/>
        </p:nvSpPr>
        <p:spPr>
          <a:xfrm>
            <a:off x="6858000" y="2752344"/>
            <a:ext cx="4617720" cy="9144"/>
          </a:xfrm>
          <a:prstGeom prst="rect">
            <a:avLst/>
          </a:prstGeom>
          <a:solidFill>
            <a:srgbClr val="E5E7EB"/>
          </a:solidFill>
          <a:ln/>
        </p:spPr>
        <p:txBody>
          <a:bodyPr/>
          <a:lstStyle/>
          <a:p>
            <a:endParaRPr lang="en-AU"/>
          </a:p>
        </p:txBody>
      </p:sp>
      <p:sp>
        <p:nvSpPr>
          <p:cNvPr id="18" name="Text 16"/>
          <p:cNvSpPr/>
          <p:nvPr/>
        </p:nvSpPr>
        <p:spPr>
          <a:xfrm>
            <a:off x="6858000" y="2898648"/>
            <a:ext cx="4617720" cy="201168"/>
          </a:xfrm>
          <a:prstGeom prst="rect">
            <a:avLst/>
          </a:prstGeom>
          <a:noFill/>
          <a:ln/>
        </p:spPr>
        <p:txBody>
          <a:bodyPr wrap="square" lIns="0" tIns="0" rIns="0" bIns="0" rtlCol="0" anchor="ctr"/>
          <a:lstStyle/>
          <a:p>
            <a:pPr marL="0" indent="0" algn="l">
              <a:buNone/>
            </a:pPr>
            <a:r>
              <a:rPr lang="en-US" sz="900" b="1" kern="0" spc="300">
                <a:solidFill>
                  <a:srgbClr val="005DAA"/>
                </a:solidFill>
                <a:ea typeface="Arial Black" pitchFamily="34" charset="-122"/>
                <a:cs typeface="Arial Black" pitchFamily="34" charset="-120"/>
              </a:rPr>
              <a:t>IT CHAIR</a:t>
            </a:r>
            <a:endParaRPr lang="en-US" sz="900"/>
          </a:p>
        </p:txBody>
      </p:sp>
      <p:sp>
        <p:nvSpPr>
          <p:cNvPr id="19" name="Text 17"/>
          <p:cNvSpPr/>
          <p:nvPr/>
        </p:nvSpPr>
        <p:spPr>
          <a:xfrm>
            <a:off x="6858000" y="3099816"/>
            <a:ext cx="4617720" cy="365760"/>
          </a:xfrm>
          <a:prstGeom prst="rect">
            <a:avLst/>
          </a:prstGeom>
          <a:noFill/>
          <a:ln/>
        </p:spPr>
        <p:txBody>
          <a:bodyPr wrap="square" lIns="0" tIns="0" rIns="0" bIns="0" rtlCol="0" anchor="ctr"/>
          <a:lstStyle/>
          <a:p>
            <a:pPr marL="0" indent="0" algn="l">
              <a:buNone/>
            </a:pPr>
            <a:r>
              <a:rPr lang="en-US" sz="1600" b="1">
                <a:solidFill>
                  <a:srgbClr val="17458F"/>
                </a:solidFill>
                <a:ea typeface="Arial Black" pitchFamily="34" charset="-122"/>
                <a:cs typeface="Arial Black" pitchFamily="34" charset="-120"/>
              </a:rPr>
              <a:t>Cordel Murphy</a:t>
            </a:r>
            <a:endParaRPr lang="en-US" sz="1600"/>
          </a:p>
        </p:txBody>
      </p:sp>
      <p:sp>
        <p:nvSpPr>
          <p:cNvPr id="20" name="Shape 18"/>
          <p:cNvSpPr/>
          <p:nvPr/>
        </p:nvSpPr>
        <p:spPr>
          <a:xfrm>
            <a:off x="6858000" y="3502152"/>
            <a:ext cx="4617720" cy="9144"/>
          </a:xfrm>
          <a:prstGeom prst="rect">
            <a:avLst/>
          </a:prstGeom>
          <a:solidFill>
            <a:srgbClr val="E5E7EB"/>
          </a:solidFill>
          <a:ln/>
        </p:spPr>
        <p:txBody>
          <a:bodyPr/>
          <a:lstStyle/>
          <a:p>
            <a:endParaRPr lang="en-AU"/>
          </a:p>
        </p:txBody>
      </p:sp>
      <p:sp>
        <p:nvSpPr>
          <p:cNvPr id="22" name="Text 20"/>
          <p:cNvSpPr/>
          <p:nvPr/>
        </p:nvSpPr>
        <p:spPr>
          <a:xfrm>
            <a:off x="6858000" y="3849624"/>
            <a:ext cx="4617720" cy="365760"/>
          </a:xfrm>
          <a:prstGeom prst="rect">
            <a:avLst/>
          </a:prstGeom>
          <a:noFill/>
          <a:ln/>
        </p:spPr>
        <p:txBody>
          <a:bodyPr wrap="square" lIns="0" tIns="0" rIns="0" bIns="0" rtlCol="0" anchor="ctr"/>
          <a:lstStyle/>
          <a:p>
            <a:pPr marL="0" indent="0" algn="l">
              <a:buNone/>
            </a:pPr>
            <a:endParaRPr lang="en-US" sz="1600"/>
          </a:p>
        </p:txBody>
      </p:sp>
      <p:sp>
        <p:nvSpPr>
          <p:cNvPr id="30" name="Shape 28"/>
          <p:cNvSpPr/>
          <p:nvPr/>
        </p:nvSpPr>
        <p:spPr>
          <a:xfrm>
            <a:off x="6675120" y="4256532"/>
            <a:ext cx="4983480" cy="2098548"/>
          </a:xfrm>
          <a:prstGeom prst="rect">
            <a:avLst/>
          </a:prstGeom>
          <a:solidFill>
            <a:srgbClr val="0D2E5C"/>
          </a:solidFill>
          <a:ln/>
        </p:spPr>
        <p:txBody>
          <a:bodyPr/>
          <a:lstStyle/>
          <a:p>
            <a:endParaRPr lang="en-AU"/>
          </a:p>
        </p:txBody>
      </p:sp>
      <p:sp>
        <p:nvSpPr>
          <p:cNvPr id="31" name="Text 29"/>
          <p:cNvSpPr/>
          <p:nvPr/>
        </p:nvSpPr>
        <p:spPr>
          <a:xfrm>
            <a:off x="6675120" y="4256532"/>
            <a:ext cx="4983480" cy="2098548"/>
          </a:xfrm>
          <a:prstGeom prst="rect">
            <a:avLst/>
          </a:prstGeom>
          <a:noFill/>
          <a:ln/>
        </p:spPr>
        <p:txBody>
          <a:bodyPr wrap="square" lIns="0" tIns="0" rIns="0" bIns="0" rtlCol="0" anchor="ctr"/>
          <a:lstStyle/>
          <a:p>
            <a:pPr marL="0" indent="0" algn="ctr">
              <a:buNone/>
            </a:pPr>
            <a:r>
              <a:rPr lang="en-US" sz="2800" b="1">
                <a:solidFill>
                  <a:srgbClr val="F7A81B"/>
                </a:solidFill>
                <a:ea typeface="Courier New" pitchFamily="34" charset="-122"/>
                <a:cs typeface="Courier New" pitchFamily="34" charset="-120"/>
              </a:rPr>
              <a:t>support@rotary9660.org.au </a:t>
            </a:r>
            <a:endParaRPr lang="en-US" sz="2800"/>
          </a:p>
        </p:txBody>
      </p:sp>
      <p:sp>
        <p:nvSpPr>
          <p:cNvPr id="32" name="Shape 30"/>
          <p:cNvSpPr/>
          <p:nvPr/>
        </p:nvSpPr>
        <p:spPr>
          <a:xfrm>
            <a:off x="457200" y="6473952"/>
            <a:ext cx="11277295" cy="13716"/>
          </a:xfrm>
          <a:prstGeom prst="rect">
            <a:avLst/>
          </a:prstGeom>
          <a:solidFill>
            <a:srgbClr val="E5E7EB"/>
          </a:solidFill>
          <a:ln/>
        </p:spPr>
        <p:txBody>
          <a:bodyPr/>
          <a:lstStyle/>
          <a:p>
            <a:endParaRPr lang="en-AU"/>
          </a:p>
        </p:txBody>
      </p:sp>
      <p:sp>
        <p:nvSpPr>
          <p:cNvPr id="33" name="Text 31"/>
          <p:cNvSpPr/>
          <p:nvPr/>
        </p:nvSpPr>
        <p:spPr>
          <a:xfrm>
            <a:off x="502920" y="6528816"/>
            <a:ext cx="9601200" cy="256032"/>
          </a:xfrm>
          <a:prstGeom prst="rect">
            <a:avLst/>
          </a:prstGeom>
          <a:noFill/>
          <a:ln/>
        </p:spPr>
        <p:txBody>
          <a:bodyPr wrap="square" lIns="0" tIns="0" rIns="0" bIns="0" rtlCol="0" anchor="ctr"/>
          <a:lstStyle/>
          <a:p>
            <a:pPr marL="0" indent="0" algn="l">
              <a:buNone/>
            </a:pPr>
            <a:r>
              <a:rPr lang="en-US" sz="900">
                <a:solidFill>
                  <a:srgbClr val="6B7280"/>
                </a:solidFill>
                <a:ea typeface="Arial" pitchFamily="34" charset="-122"/>
                <a:cs typeface="Arial" pitchFamily="34" charset="-120"/>
              </a:rPr>
              <a:t>District 9660 Public Image Committee   |   Training Webinar   |   Sunday 19 April 2026</a:t>
            </a:r>
            <a:endParaRPr lang="en-US" sz="900"/>
          </a:p>
        </p:txBody>
      </p:sp>
      <p:pic>
        <p:nvPicPr>
          <p:cNvPr id="35" name="Image 0" descr="preencoded.png">
            <a:extLst>
              <a:ext uri="{FF2B5EF4-FFF2-40B4-BE49-F238E27FC236}">
                <a16:creationId xmlns:a16="http://schemas.microsoft.com/office/drawing/2014/main" id="{D0CF635C-C3E1-FF4A-0F00-3CB79B6D32BE}"/>
              </a:ext>
            </a:extLst>
          </p:cNvPr>
          <p:cNvPicPr>
            <a:picLocks noChangeAspect="1"/>
          </p:cNvPicPr>
          <p:nvPr/>
        </p:nvPicPr>
        <p:blipFill>
          <a:blip r:embed="rId3"/>
          <a:stretch>
            <a:fillRect/>
          </a:stretch>
        </p:blipFill>
        <p:spPr>
          <a:xfrm>
            <a:off x="11329233" y="73152"/>
            <a:ext cx="757855" cy="29260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2">
    <p:bg>
      <p:bgPr>
        <a:solidFill>
          <a:srgbClr val="0D2E5C"/>
        </a:solidFill>
        <a:effectLst/>
      </p:bgPr>
    </p:bg>
    <p:spTree>
      <p:nvGrpSpPr>
        <p:cNvPr id="1" name=""/>
        <p:cNvGrpSpPr/>
        <p:nvPr/>
      </p:nvGrpSpPr>
      <p:grpSpPr>
        <a:xfrm>
          <a:off x="0" y="0"/>
          <a:ext cx="0" cy="0"/>
          <a:chOff x="0" y="0"/>
          <a:chExt cx="0" cy="0"/>
        </a:xfrm>
      </p:grpSpPr>
      <p:sp>
        <p:nvSpPr>
          <p:cNvPr id="2" name="Shape 0"/>
          <p:cNvSpPr/>
          <p:nvPr/>
        </p:nvSpPr>
        <p:spPr>
          <a:xfrm>
            <a:off x="0" y="0"/>
            <a:ext cx="365760" cy="6858000"/>
          </a:xfrm>
          <a:prstGeom prst="rect">
            <a:avLst/>
          </a:prstGeom>
          <a:solidFill>
            <a:srgbClr val="F7A81B"/>
          </a:solidFill>
          <a:ln/>
        </p:spPr>
        <p:txBody>
          <a:bodyPr/>
          <a:lstStyle/>
          <a:p>
            <a:endParaRPr lang="en-AU"/>
          </a:p>
        </p:txBody>
      </p:sp>
      <p:sp>
        <p:nvSpPr>
          <p:cNvPr id="3" name="Shape 1"/>
          <p:cNvSpPr/>
          <p:nvPr/>
        </p:nvSpPr>
        <p:spPr>
          <a:xfrm>
            <a:off x="365760" y="0"/>
            <a:ext cx="73152" cy="6858000"/>
          </a:xfrm>
          <a:prstGeom prst="rect">
            <a:avLst/>
          </a:prstGeom>
          <a:solidFill>
            <a:srgbClr val="D41367"/>
          </a:solidFill>
          <a:ln/>
        </p:spPr>
        <p:txBody>
          <a:bodyPr/>
          <a:lstStyle/>
          <a:p>
            <a:endParaRPr lang="en-AU"/>
          </a:p>
        </p:txBody>
      </p:sp>
      <p:sp>
        <p:nvSpPr>
          <p:cNvPr id="4" name="Text 2"/>
          <p:cNvSpPr/>
          <p:nvPr/>
        </p:nvSpPr>
        <p:spPr>
          <a:xfrm>
            <a:off x="1097280" y="1371600"/>
            <a:ext cx="3657600" cy="2011680"/>
          </a:xfrm>
          <a:prstGeom prst="rect">
            <a:avLst/>
          </a:prstGeom>
          <a:noFill/>
          <a:ln/>
        </p:spPr>
        <p:txBody>
          <a:bodyPr wrap="square" lIns="0" tIns="0" rIns="0" bIns="0" rtlCol="0" anchor="ctr"/>
          <a:lstStyle/>
          <a:p>
            <a:pPr marL="0" indent="0" algn="l">
              <a:buNone/>
            </a:pPr>
            <a:r>
              <a:rPr lang="en-US" sz="14000" b="1">
                <a:solidFill>
                  <a:srgbClr val="F7A81B">
                    <a:alpha val="90000"/>
                  </a:srgbClr>
                </a:solidFill>
                <a:ea typeface="Arial Black" pitchFamily="34" charset="-122"/>
                <a:cs typeface="Arial Black" pitchFamily="34" charset="-120"/>
              </a:rPr>
              <a:t>07</a:t>
            </a:r>
            <a:endParaRPr lang="en-US" sz="14000"/>
          </a:p>
        </p:txBody>
      </p:sp>
      <p:sp>
        <p:nvSpPr>
          <p:cNvPr id="5" name="Text 3"/>
          <p:cNvSpPr/>
          <p:nvPr/>
        </p:nvSpPr>
        <p:spPr>
          <a:xfrm>
            <a:off x="1097280" y="3566160"/>
            <a:ext cx="9144000" cy="365760"/>
          </a:xfrm>
          <a:prstGeom prst="rect">
            <a:avLst/>
          </a:prstGeom>
          <a:noFill/>
          <a:ln/>
        </p:spPr>
        <p:txBody>
          <a:bodyPr wrap="square" lIns="0" tIns="0" rIns="0" bIns="0" rtlCol="0" anchor="ctr"/>
          <a:lstStyle/>
          <a:p>
            <a:pPr marL="0" indent="0" algn="l">
              <a:buNone/>
            </a:pPr>
            <a:r>
              <a:rPr lang="en-US" sz="1400" b="1" kern="0" spc="600">
                <a:solidFill>
                  <a:srgbClr val="F7A81B"/>
                </a:solidFill>
                <a:ea typeface="Arial" pitchFamily="34" charset="-122"/>
                <a:cs typeface="Arial" pitchFamily="34" charset="-120"/>
              </a:rPr>
              <a:t>SECTION SEVEN</a:t>
            </a:r>
            <a:endParaRPr lang="en-US" sz="1400"/>
          </a:p>
        </p:txBody>
      </p:sp>
      <p:sp>
        <p:nvSpPr>
          <p:cNvPr id="6" name="Text 4"/>
          <p:cNvSpPr/>
          <p:nvPr/>
        </p:nvSpPr>
        <p:spPr>
          <a:xfrm>
            <a:off x="1097280" y="3931920"/>
            <a:ext cx="10058400" cy="1188720"/>
          </a:xfrm>
          <a:prstGeom prst="rect">
            <a:avLst/>
          </a:prstGeom>
          <a:noFill/>
          <a:ln/>
        </p:spPr>
        <p:txBody>
          <a:bodyPr wrap="square" lIns="0" tIns="0" rIns="0" bIns="0" rtlCol="0" anchor="ctr"/>
          <a:lstStyle/>
          <a:p>
            <a:pPr marL="0" indent="0" algn="l">
              <a:buNone/>
            </a:pPr>
            <a:r>
              <a:rPr lang="en-US" sz="6800" b="1">
                <a:solidFill>
                  <a:srgbClr val="FFFFFF"/>
                </a:solidFill>
                <a:ea typeface="Arial Black" pitchFamily="34" charset="-122"/>
                <a:cs typeface="Arial Black" pitchFamily="34" charset="-120"/>
              </a:rPr>
              <a:t>District Links</a:t>
            </a:r>
            <a:endParaRPr lang="en-US" sz="6800"/>
          </a:p>
        </p:txBody>
      </p:sp>
      <p:sp>
        <p:nvSpPr>
          <p:cNvPr id="7" name="Shape 5"/>
          <p:cNvSpPr/>
          <p:nvPr/>
        </p:nvSpPr>
        <p:spPr>
          <a:xfrm>
            <a:off x="1097280" y="5120640"/>
            <a:ext cx="1097280" cy="73152"/>
          </a:xfrm>
          <a:prstGeom prst="rect">
            <a:avLst/>
          </a:prstGeom>
          <a:solidFill>
            <a:srgbClr val="F7A81B"/>
          </a:solidFill>
          <a:ln/>
        </p:spPr>
        <p:txBody>
          <a:bodyPr/>
          <a:lstStyle/>
          <a:p>
            <a:endParaRPr lang="en-AU"/>
          </a:p>
        </p:txBody>
      </p:sp>
      <p:sp>
        <p:nvSpPr>
          <p:cNvPr id="8" name="Text 6"/>
          <p:cNvSpPr/>
          <p:nvPr/>
        </p:nvSpPr>
        <p:spPr>
          <a:xfrm>
            <a:off x="1097280" y="5303520"/>
            <a:ext cx="10058400" cy="457200"/>
          </a:xfrm>
          <a:prstGeom prst="rect">
            <a:avLst/>
          </a:prstGeom>
          <a:noFill/>
          <a:ln/>
        </p:spPr>
        <p:txBody>
          <a:bodyPr wrap="square" lIns="0" tIns="0" rIns="0" bIns="0" rtlCol="0" anchor="ctr"/>
          <a:lstStyle/>
          <a:p>
            <a:pPr marL="0" indent="0" algn="l">
              <a:buNone/>
            </a:pPr>
            <a:r>
              <a:rPr lang="en-US" sz="1800" i="1">
                <a:solidFill>
                  <a:srgbClr val="B6C4DB"/>
                </a:solidFill>
                <a:ea typeface="Arial" pitchFamily="34" charset="-122"/>
                <a:cs typeface="Arial" pitchFamily="34" charset="-120"/>
              </a:rPr>
              <a:t>The bookmark bar every District 9660 Rotarian should have</a:t>
            </a:r>
            <a:endParaRPr lang="en-US" sz="1800"/>
          </a:p>
        </p:txBody>
      </p:sp>
      <p:sp>
        <p:nvSpPr>
          <p:cNvPr id="9" name="Shape 7"/>
          <p:cNvSpPr/>
          <p:nvPr/>
        </p:nvSpPr>
        <p:spPr>
          <a:xfrm>
            <a:off x="0" y="6419088"/>
            <a:ext cx="12191695" cy="438912"/>
          </a:xfrm>
          <a:prstGeom prst="rect">
            <a:avLst/>
          </a:prstGeom>
          <a:solidFill>
            <a:srgbClr val="0D2E5C"/>
          </a:solidFill>
          <a:ln/>
        </p:spPr>
        <p:txBody>
          <a:bodyPr/>
          <a:lstStyle/>
          <a:p>
            <a:endParaRPr lang="en-AU"/>
          </a:p>
        </p:txBody>
      </p:sp>
      <p:sp>
        <p:nvSpPr>
          <p:cNvPr id="10" name="Text 8"/>
          <p:cNvSpPr/>
          <p:nvPr/>
        </p:nvSpPr>
        <p:spPr>
          <a:xfrm>
            <a:off x="502920" y="6528816"/>
            <a:ext cx="9601200" cy="256032"/>
          </a:xfrm>
          <a:prstGeom prst="rect">
            <a:avLst/>
          </a:prstGeom>
          <a:noFill/>
          <a:ln/>
        </p:spPr>
        <p:txBody>
          <a:bodyPr wrap="square" lIns="0" tIns="0" rIns="0" bIns="0" rtlCol="0" anchor="ctr"/>
          <a:lstStyle/>
          <a:p>
            <a:pPr marL="0" indent="0" algn="l">
              <a:buNone/>
            </a:pPr>
            <a:r>
              <a:rPr lang="en-US" sz="900">
                <a:solidFill>
                  <a:srgbClr val="BFD0E8"/>
                </a:solidFill>
                <a:ea typeface="Arial" pitchFamily="34" charset="-122"/>
                <a:cs typeface="Arial" pitchFamily="34" charset="-120"/>
              </a:rPr>
              <a:t>District 9660 Public Image Committee   |   Training Webinar   |   Sunday 19 April 2026</a:t>
            </a:r>
            <a:endParaRPr lang="en-US" sz="900"/>
          </a:p>
        </p:txBody>
      </p:sp>
      <p:pic>
        <p:nvPicPr>
          <p:cNvPr id="11" name="Image 0" descr="preencoded.png"/>
          <p:cNvPicPr>
            <a:picLocks noChangeAspect="1"/>
          </p:cNvPicPr>
          <p:nvPr/>
        </p:nvPicPr>
        <p:blipFill>
          <a:blip r:embed="rId3"/>
          <a:stretch>
            <a:fillRect/>
          </a:stretch>
        </p:blipFill>
        <p:spPr>
          <a:xfrm>
            <a:off x="10930920" y="6492240"/>
            <a:ext cx="757855" cy="292608"/>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05840"/>
          </a:xfrm>
          <a:prstGeom prst="rect">
            <a:avLst/>
          </a:prstGeom>
          <a:solidFill>
            <a:srgbClr val="17458F"/>
          </a:solidFill>
          <a:ln/>
        </p:spPr>
        <p:txBody>
          <a:bodyPr/>
          <a:lstStyle/>
          <a:p>
            <a:endParaRPr lang="en-AU"/>
          </a:p>
        </p:txBody>
      </p:sp>
      <p:sp>
        <p:nvSpPr>
          <p:cNvPr id="3" name="Shape 1"/>
          <p:cNvSpPr/>
          <p:nvPr/>
        </p:nvSpPr>
        <p:spPr>
          <a:xfrm>
            <a:off x="0" y="1005840"/>
            <a:ext cx="12191695" cy="73152"/>
          </a:xfrm>
          <a:prstGeom prst="rect">
            <a:avLst/>
          </a:prstGeom>
          <a:solidFill>
            <a:srgbClr val="F7A81B"/>
          </a:solidFill>
          <a:ln/>
        </p:spPr>
        <p:txBody>
          <a:bodyPr/>
          <a:lstStyle/>
          <a:p>
            <a:endParaRPr lang="en-AU"/>
          </a:p>
        </p:txBody>
      </p:sp>
      <p:sp>
        <p:nvSpPr>
          <p:cNvPr id="4" name="Text 2"/>
          <p:cNvSpPr/>
          <p:nvPr/>
        </p:nvSpPr>
        <p:spPr>
          <a:xfrm>
            <a:off x="548640" y="91440"/>
            <a:ext cx="11094415" cy="548640"/>
          </a:xfrm>
          <a:prstGeom prst="rect">
            <a:avLst/>
          </a:prstGeom>
          <a:noFill/>
          <a:ln/>
        </p:spPr>
        <p:txBody>
          <a:bodyPr wrap="square" lIns="0" tIns="0" rIns="0" bIns="0" rtlCol="0" anchor="ctr"/>
          <a:lstStyle/>
          <a:p>
            <a:pPr marL="0" indent="0" algn="l">
              <a:buNone/>
            </a:pPr>
            <a:r>
              <a:rPr lang="en-US" sz="3000" b="1">
                <a:solidFill>
                  <a:srgbClr val="FFFFFF"/>
                </a:solidFill>
                <a:ea typeface="Arial Black" pitchFamily="34" charset="-122"/>
                <a:cs typeface="Arial Black" pitchFamily="34" charset="-120"/>
              </a:rPr>
              <a:t>District 9660 Links &amp; Handles</a:t>
            </a:r>
            <a:endParaRPr lang="en-US" sz="3000"/>
          </a:p>
        </p:txBody>
      </p:sp>
      <p:sp>
        <p:nvSpPr>
          <p:cNvPr id="5" name="Text 3"/>
          <p:cNvSpPr/>
          <p:nvPr/>
        </p:nvSpPr>
        <p:spPr>
          <a:xfrm>
            <a:off x="548640" y="640080"/>
            <a:ext cx="11094415" cy="320040"/>
          </a:xfrm>
          <a:prstGeom prst="rect">
            <a:avLst/>
          </a:prstGeom>
          <a:noFill/>
          <a:ln/>
        </p:spPr>
        <p:txBody>
          <a:bodyPr wrap="square" lIns="0" tIns="0" rIns="0" bIns="0" rtlCol="0" anchor="ctr"/>
          <a:lstStyle/>
          <a:p>
            <a:pPr marL="0" indent="0" algn="l">
              <a:buNone/>
            </a:pPr>
            <a:r>
              <a:rPr lang="en-US" sz="1300" i="1">
                <a:solidFill>
                  <a:srgbClr val="F7A81B"/>
                </a:solidFill>
                <a:ea typeface="Arial" pitchFamily="34" charset="-122"/>
                <a:cs typeface="Arial" pitchFamily="34" charset="-120"/>
              </a:rPr>
              <a:t>Bookmark these, you'll need them all year</a:t>
            </a:r>
            <a:endParaRPr lang="en-US" sz="1300"/>
          </a:p>
        </p:txBody>
      </p:sp>
      <p:sp>
        <p:nvSpPr>
          <p:cNvPr id="6" name="Shape 4"/>
          <p:cNvSpPr/>
          <p:nvPr/>
        </p:nvSpPr>
        <p:spPr>
          <a:xfrm>
            <a:off x="548640" y="1417320"/>
            <a:ext cx="3675888" cy="4937760"/>
          </a:xfrm>
          <a:prstGeom prst="rect">
            <a:avLst/>
          </a:prstGeom>
          <a:solidFill>
            <a:srgbClr val="FFFFFF"/>
          </a:solidFill>
          <a:ln w="9525">
            <a:solidFill>
              <a:srgbClr val="E5E7EB"/>
            </a:solidFill>
            <a:prstDash val="solid"/>
          </a:ln>
          <a:effectLst>
            <a:outerShdw blurRad="101600" dist="25400" dir="5400000" algn="bl" rotWithShape="0">
              <a:srgbClr val="000000">
                <a:alpha val="8000"/>
              </a:srgbClr>
            </a:outerShdw>
          </a:effectLst>
        </p:spPr>
        <p:txBody>
          <a:bodyPr/>
          <a:lstStyle/>
          <a:p>
            <a:endParaRPr lang="en-AU"/>
          </a:p>
        </p:txBody>
      </p:sp>
      <p:sp>
        <p:nvSpPr>
          <p:cNvPr id="7" name="Shape 5"/>
          <p:cNvSpPr/>
          <p:nvPr/>
        </p:nvSpPr>
        <p:spPr>
          <a:xfrm>
            <a:off x="548640" y="1417320"/>
            <a:ext cx="3675888" cy="685800"/>
          </a:xfrm>
          <a:prstGeom prst="rect">
            <a:avLst/>
          </a:prstGeom>
          <a:solidFill>
            <a:srgbClr val="17458F"/>
          </a:solidFill>
          <a:ln/>
        </p:spPr>
        <p:txBody>
          <a:bodyPr/>
          <a:lstStyle/>
          <a:p>
            <a:endParaRPr lang="en-AU"/>
          </a:p>
        </p:txBody>
      </p:sp>
      <p:sp>
        <p:nvSpPr>
          <p:cNvPr id="8" name="Text 6"/>
          <p:cNvSpPr/>
          <p:nvPr/>
        </p:nvSpPr>
        <p:spPr>
          <a:xfrm>
            <a:off x="548640" y="1417320"/>
            <a:ext cx="3675888" cy="685800"/>
          </a:xfrm>
          <a:prstGeom prst="rect">
            <a:avLst/>
          </a:prstGeom>
          <a:noFill/>
          <a:ln/>
        </p:spPr>
        <p:txBody>
          <a:bodyPr wrap="square" lIns="0" tIns="0" rIns="0" bIns="0" rtlCol="0" anchor="ctr"/>
          <a:lstStyle/>
          <a:p>
            <a:pPr marL="0" indent="0" algn="ctr">
              <a:buNone/>
            </a:pPr>
            <a:r>
              <a:rPr lang="en-US" sz="1300" b="1" kern="0" spc="400">
                <a:solidFill>
                  <a:srgbClr val="FFFFFF"/>
                </a:solidFill>
                <a:ea typeface="Arial Black" pitchFamily="34" charset="-122"/>
                <a:cs typeface="Arial Black" pitchFamily="34" charset="-120"/>
              </a:rPr>
              <a:t>WEBSITES &amp; PORTALS</a:t>
            </a:r>
            <a:endParaRPr lang="en-US" sz="1300"/>
          </a:p>
        </p:txBody>
      </p:sp>
      <p:sp>
        <p:nvSpPr>
          <p:cNvPr id="9" name="Text 7"/>
          <p:cNvSpPr/>
          <p:nvPr/>
        </p:nvSpPr>
        <p:spPr>
          <a:xfrm>
            <a:off x="777240" y="2331720"/>
            <a:ext cx="3218688" cy="228600"/>
          </a:xfrm>
          <a:prstGeom prst="rect">
            <a:avLst/>
          </a:prstGeom>
          <a:noFill/>
          <a:ln/>
        </p:spPr>
        <p:txBody>
          <a:bodyPr wrap="square" lIns="0" tIns="0" rIns="0" bIns="0" rtlCol="0" anchor="ctr"/>
          <a:lstStyle/>
          <a:p>
            <a:pPr marL="0" indent="0" algn="l">
              <a:buNone/>
            </a:pPr>
            <a:r>
              <a:rPr lang="en-US" sz="900" b="1" kern="0" spc="300">
                <a:solidFill>
                  <a:srgbClr val="17458F"/>
                </a:solidFill>
                <a:ea typeface="Arial Black" pitchFamily="34" charset="-122"/>
                <a:cs typeface="Arial Black" pitchFamily="34" charset="-120"/>
              </a:rPr>
              <a:t>DISTRICT SITE</a:t>
            </a:r>
            <a:endParaRPr lang="en-US" sz="900"/>
          </a:p>
        </p:txBody>
      </p:sp>
      <p:sp>
        <p:nvSpPr>
          <p:cNvPr id="10" name="Text 8"/>
          <p:cNvSpPr/>
          <p:nvPr/>
        </p:nvSpPr>
        <p:spPr>
          <a:xfrm>
            <a:off x="777240" y="2551176"/>
            <a:ext cx="3218688" cy="292608"/>
          </a:xfrm>
          <a:prstGeom prst="rect">
            <a:avLst/>
          </a:prstGeom>
          <a:noFill/>
          <a:ln/>
        </p:spPr>
        <p:txBody>
          <a:bodyPr wrap="square" lIns="0" tIns="0" rIns="0" bIns="0" rtlCol="0" anchor="ctr"/>
          <a:lstStyle/>
          <a:p>
            <a:pPr marL="0" indent="0" algn="l">
              <a:buNone/>
            </a:pPr>
            <a:r>
              <a:rPr lang="en-US" sz="1200" b="1">
                <a:solidFill>
                  <a:srgbClr val="1F2937"/>
                </a:solidFill>
                <a:ea typeface="Courier New" pitchFamily="34" charset="-122"/>
                <a:cs typeface="Courier New" pitchFamily="34" charset="-120"/>
              </a:rPr>
              <a:t>rotary9660.org.au</a:t>
            </a:r>
            <a:endParaRPr lang="en-US" sz="1200"/>
          </a:p>
        </p:txBody>
      </p:sp>
      <p:sp>
        <p:nvSpPr>
          <p:cNvPr id="11" name="Shape 9"/>
          <p:cNvSpPr/>
          <p:nvPr/>
        </p:nvSpPr>
        <p:spPr>
          <a:xfrm>
            <a:off x="777240" y="2898648"/>
            <a:ext cx="3218688" cy="9144"/>
          </a:xfrm>
          <a:prstGeom prst="rect">
            <a:avLst/>
          </a:prstGeom>
          <a:solidFill>
            <a:srgbClr val="E5E7EB"/>
          </a:solidFill>
          <a:ln/>
        </p:spPr>
        <p:txBody>
          <a:bodyPr/>
          <a:lstStyle/>
          <a:p>
            <a:endParaRPr lang="en-AU"/>
          </a:p>
        </p:txBody>
      </p:sp>
      <p:sp>
        <p:nvSpPr>
          <p:cNvPr id="12" name="Text 10"/>
          <p:cNvSpPr/>
          <p:nvPr/>
        </p:nvSpPr>
        <p:spPr>
          <a:xfrm>
            <a:off x="777240" y="2990088"/>
            <a:ext cx="3218688" cy="228600"/>
          </a:xfrm>
          <a:prstGeom prst="rect">
            <a:avLst/>
          </a:prstGeom>
          <a:noFill/>
          <a:ln/>
        </p:spPr>
        <p:txBody>
          <a:bodyPr wrap="square" lIns="0" tIns="0" rIns="0" bIns="0" rtlCol="0" anchor="ctr"/>
          <a:lstStyle/>
          <a:p>
            <a:pPr marL="0" indent="0" algn="l">
              <a:buNone/>
            </a:pPr>
            <a:r>
              <a:rPr lang="en-US" sz="900" b="1" kern="0" spc="300">
                <a:solidFill>
                  <a:srgbClr val="17458F"/>
                </a:solidFill>
                <a:ea typeface="Arial Black" pitchFamily="34" charset="-122"/>
                <a:cs typeface="Arial Black" pitchFamily="34" charset="-120"/>
              </a:rPr>
              <a:t>CLUB ADMIN</a:t>
            </a:r>
            <a:endParaRPr lang="en-US" sz="900"/>
          </a:p>
        </p:txBody>
      </p:sp>
      <p:sp>
        <p:nvSpPr>
          <p:cNvPr id="13" name="Text 11"/>
          <p:cNvSpPr/>
          <p:nvPr/>
        </p:nvSpPr>
        <p:spPr>
          <a:xfrm>
            <a:off x="777240" y="3209544"/>
            <a:ext cx="3218688" cy="292608"/>
          </a:xfrm>
          <a:prstGeom prst="rect">
            <a:avLst/>
          </a:prstGeom>
          <a:noFill/>
          <a:ln/>
        </p:spPr>
        <p:txBody>
          <a:bodyPr wrap="square" lIns="0" tIns="0" rIns="0" bIns="0" rtlCol="0" anchor="ctr"/>
          <a:lstStyle/>
          <a:p>
            <a:pPr marL="0" indent="0" algn="l">
              <a:buNone/>
            </a:pPr>
            <a:r>
              <a:rPr lang="en-US" sz="1200" b="1">
                <a:solidFill>
                  <a:srgbClr val="1F2937"/>
                </a:solidFill>
                <a:ea typeface="Courier New" pitchFamily="34" charset="-122"/>
                <a:cs typeface="Courier New" pitchFamily="34" charset="-120"/>
              </a:rPr>
              <a:t>dacdb.com</a:t>
            </a:r>
            <a:endParaRPr lang="en-US" sz="1200"/>
          </a:p>
        </p:txBody>
      </p:sp>
      <p:sp>
        <p:nvSpPr>
          <p:cNvPr id="14" name="Shape 12"/>
          <p:cNvSpPr/>
          <p:nvPr/>
        </p:nvSpPr>
        <p:spPr>
          <a:xfrm>
            <a:off x="777240" y="3557016"/>
            <a:ext cx="3218688" cy="9144"/>
          </a:xfrm>
          <a:prstGeom prst="rect">
            <a:avLst/>
          </a:prstGeom>
          <a:solidFill>
            <a:srgbClr val="E5E7EB"/>
          </a:solidFill>
          <a:ln/>
        </p:spPr>
        <p:txBody>
          <a:bodyPr/>
          <a:lstStyle/>
          <a:p>
            <a:endParaRPr lang="en-AU"/>
          </a:p>
        </p:txBody>
      </p:sp>
      <p:sp>
        <p:nvSpPr>
          <p:cNvPr id="15" name="Text 13"/>
          <p:cNvSpPr/>
          <p:nvPr/>
        </p:nvSpPr>
        <p:spPr>
          <a:xfrm>
            <a:off x="777240" y="3648456"/>
            <a:ext cx="3218688" cy="228600"/>
          </a:xfrm>
          <a:prstGeom prst="rect">
            <a:avLst/>
          </a:prstGeom>
          <a:noFill/>
          <a:ln/>
        </p:spPr>
        <p:txBody>
          <a:bodyPr wrap="square" lIns="0" tIns="0" rIns="0" bIns="0" rtlCol="0" anchor="ctr"/>
          <a:lstStyle/>
          <a:p>
            <a:pPr marL="0" indent="0" algn="l">
              <a:buNone/>
            </a:pPr>
            <a:r>
              <a:rPr lang="en-US" sz="900" b="1" kern="0" spc="300">
                <a:solidFill>
                  <a:srgbClr val="17458F"/>
                </a:solidFill>
                <a:ea typeface="Arial Black" pitchFamily="34" charset="-122"/>
                <a:cs typeface="Arial Black" pitchFamily="34" charset="-120"/>
              </a:rPr>
              <a:t>BRAND CENTRE</a:t>
            </a:r>
            <a:endParaRPr lang="en-US" sz="900"/>
          </a:p>
        </p:txBody>
      </p:sp>
      <p:sp>
        <p:nvSpPr>
          <p:cNvPr id="16" name="Text 14"/>
          <p:cNvSpPr/>
          <p:nvPr/>
        </p:nvSpPr>
        <p:spPr>
          <a:xfrm>
            <a:off x="777240" y="3867912"/>
            <a:ext cx="3218688" cy="292608"/>
          </a:xfrm>
          <a:prstGeom prst="rect">
            <a:avLst/>
          </a:prstGeom>
          <a:noFill/>
          <a:ln/>
        </p:spPr>
        <p:txBody>
          <a:bodyPr wrap="square" lIns="0" tIns="0" rIns="0" bIns="0" rtlCol="0" anchor="ctr"/>
          <a:lstStyle/>
          <a:p>
            <a:pPr marL="0" indent="0" algn="l">
              <a:buNone/>
            </a:pPr>
            <a:r>
              <a:rPr lang="en-US" sz="1200" b="1">
                <a:solidFill>
                  <a:srgbClr val="1F2937"/>
                </a:solidFill>
                <a:ea typeface="Courier New" pitchFamily="34" charset="-122"/>
                <a:cs typeface="Courier New" pitchFamily="34" charset="-120"/>
              </a:rPr>
              <a:t>brandcenter.rotary.org</a:t>
            </a:r>
            <a:endParaRPr lang="en-US" sz="1200"/>
          </a:p>
        </p:txBody>
      </p:sp>
      <p:sp>
        <p:nvSpPr>
          <p:cNvPr id="17" name="Shape 15"/>
          <p:cNvSpPr/>
          <p:nvPr/>
        </p:nvSpPr>
        <p:spPr>
          <a:xfrm>
            <a:off x="777240" y="4215384"/>
            <a:ext cx="3218688" cy="9144"/>
          </a:xfrm>
          <a:prstGeom prst="rect">
            <a:avLst/>
          </a:prstGeom>
          <a:solidFill>
            <a:srgbClr val="E5E7EB"/>
          </a:solidFill>
          <a:ln/>
        </p:spPr>
        <p:txBody>
          <a:bodyPr/>
          <a:lstStyle/>
          <a:p>
            <a:endParaRPr lang="en-AU"/>
          </a:p>
        </p:txBody>
      </p:sp>
      <p:sp>
        <p:nvSpPr>
          <p:cNvPr id="18" name="Text 16"/>
          <p:cNvSpPr/>
          <p:nvPr/>
        </p:nvSpPr>
        <p:spPr>
          <a:xfrm>
            <a:off x="777240" y="4306824"/>
            <a:ext cx="3218688" cy="228600"/>
          </a:xfrm>
          <a:prstGeom prst="rect">
            <a:avLst/>
          </a:prstGeom>
          <a:noFill/>
          <a:ln/>
        </p:spPr>
        <p:txBody>
          <a:bodyPr wrap="square" lIns="0" tIns="0" rIns="0" bIns="0" rtlCol="0" anchor="ctr"/>
          <a:lstStyle/>
          <a:p>
            <a:pPr marL="0" indent="0" algn="l">
              <a:buNone/>
            </a:pPr>
            <a:r>
              <a:rPr lang="en-US" sz="900" b="1" kern="0" spc="300">
                <a:solidFill>
                  <a:srgbClr val="17458F"/>
                </a:solidFill>
                <a:ea typeface="Arial Black" pitchFamily="34" charset="-122"/>
                <a:cs typeface="Arial Black" pitchFamily="34" charset="-120"/>
              </a:rPr>
              <a:t>RSP CONTENT</a:t>
            </a:r>
            <a:endParaRPr lang="en-US" sz="900"/>
          </a:p>
        </p:txBody>
      </p:sp>
      <p:sp>
        <p:nvSpPr>
          <p:cNvPr id="19" name="Text 17"/>
          <p:cNvSpPr/>
          <p:nvPr/>
        </p:nvSpPr>
        <p:spPr>
          <a:xfrm>
            <a:off x="777240" y="4526280"/>
            <a:ext cx="3218688" cy="292608"/>
          </a:xfrm>
          <a:prstGeom prst="rect">
            <a:avLst/>
          </a:prstGeom>
          <a:noFill/>
          <a:ln/>
        </p:spPr>
        <p:txBody>
          <a:bodyPr wrap="square" lIns="0" tIns="0" rIns="0" bIns="0" rtlCol="0" anchor="ctr"/>
          <a:lstStyle/>
          <a:p>
            <a:pPr marL="0" indent="0" algn="l">
              <a:buNone/>
            </a:pPr>
            <a:r>
              <a:rPr lang="en-US" sz="1200" b="1">
                <a:solidFill>
                  <a:srgbClr val="1F2937"/>
                </a:solidFill>
                <a:ea typeface="Courier New" pitchFamily="34" charset="-122"/>
                <a:cs typeface="Courier New" pitchFamily="34" charset="-120"/>
              </a:rPr>
              <a:t>rotarysouthpacific.org</a:t>
            </a:r>
            <a:endParaRPr lang="en-US" sz="1200"/>
          </a:p>
        </p:txBody>
      </p:sp>
      <p:sp>
        <p:nvSpPr>
          <p:cNvPr id="20" name="Shape 18"/>
          <p:cNvSpPr/>
          <p:nvPr/>
        </p:nvSpPr>
        <p:spPr>
          <a:xfrm>
            <a:off x="777240" y="4873752"/>
            <a:ext cx="3218688" cy="9144"/>
          </a:xfrm>
          <a:prstGeom prst="rect">
            <a:avLst/>
          </a:prstGeom>
          <a:solidFill>
            <a:srgbClr val="E5E7EB"/>
          </a:solidFill>
          <a:ln/>
        </p:spPr>
        <p:txBody>
          <a:bodyPr/>
          <a:lstStyle/>
          <a:p>
            <a:endParaRPr lang="en-AU"/>
          </a:p>
        </p:txBody>
      </p:sp>
      <p:sp>
        <p:nvSpPr>
          <p:cNvPr id="21" name="Text 19"/>
          <p:cNvSpPr/>
          <p:nvPr/>
        </p:nvSpPr>
        <p:spPr>
          <a:xfrm>
            <a:off x="777240" y="4965192"/>
            <a:ext cx="3218688" cy="228600"/>
          </a:xfrm>
          <a:prstGeom prst="rect">
            <a:avLst/>
          </a:prstGeom>
          <a:noFill/>
          <a:ln/>
        </p:spPr>
        <p:txBody>
          <a:bodyPr wrap="square" lIns="0" tIns="0" rIns="0" bIns="0" rtlCol="0" anchor="ctr"/>
          <a:lstStyle/>
          <a:p>
            <a:pPr marL="0" indent="0" algn="l">
              <a:buNone/>
            </a:pPr>
            <a:r>
              <a:rPr lang="en-US" sz="900" b="1" kern="0" spc="300">
                <a:solidFill>
                  <a:srgbClr val="17458F"/>
                </a:solidFill>
                <a:ea typeface="Arial Black" pitchFamily="34" charset="-122"/>
                <a:cs typeface="Arial Black" pitchFamily="34" charset="-120"/>
              </a:rPr>
              <a:t>CANVA</a:t>
            </a:r>
            <a:endParaRPr lang="en-US" sz="900"/>
          </a:p>
        </p:txBody>
      </p:sp>
      <p:sp>
        <p:nvSpPr>
          <p:cNvPr id="22" name="Text 20"/>
          <p:cNvSpPr/>
          <p:nvPr/>
        </p:nvSpPr>
        <p:spPr>
          <a:xfrm>
            <a:off x="777240" y="5184648"/>
            <a:ext cx="3218688" cy="292608"/>
          </a:xfrm>
          <a:prstGeom prst="rect">
            <a:avLst/>
          </a:prstGeom>
          <a:noFill/>
          <a:ln/>
        </p:spPr>
        <p:txBody>
          <a:bodyPr wrap="square" lIns="0" tIns="0" rIns="0" bIns="0" rtlCol="0" anchor="ctr"/>
          <a:lstStyle/>
          <a:p>
            <a:pPr marL="0" indent="0" algn="l">
              <a:buNone/>
            </a:pPr>
            <a:r>
              <a:rPr lang="en-US" sz="1200" b="1">
                <a:solidFill>
                  <a:srgbClr val="1F2937"/>
                </a:solidFill>
                <a:ea typeface="Courier New" pitchFamily="34" charset="-122"/>
                <a:cs typeface="Courier New" pitchFamily="34" charset="-120"/>
              </a:rPr>
              <a:t>canva.com</a:t>
            </a:r>
            <a:endParaRPr lang="en-US" sz="1200"/>
          </a:p>
        </p:txBody>
      </p:sp>
      <p:sp>
        <p:nvSpPr>
          <p:cNvPr id="23" name="Shape 21"/>
          <p:cNvSpPr/>
          <p:nvPr/>
        </p:nvSpPr>
        <p:spPr>
          <a:xfrm>
            <a:off x="777240" y="5532120"/>
            <a:ext cx="3218688" cy="9144"/>
          </a:xfrm>
          <a:prstGeom prst="rect">
            <a:avLst/>
          </a:prstGeom>
          <a:solidFill>
            <a:srgbClr val="E5E7EB"/>
          </a:solidFill>
          <a:ln/>
        </p:spPr>
        <p:txBody>
          <a:bodyPr/>
          <a:lstStyle/>
          <a:p>
            <a:endParaRPr lang="en-AU"/>
          </a:p>
        </p:txBody>
      </p:sp>
      <p:sp>
        <p:nvSpPr>
          <p:cNvPr id="24" name="Text 22"/>
          <p:cNvSpPr/>
          <p:nvPr/>
        </p:nvSpPr>
        <p:spPr>
          <a:xfrm>
            <a:off x="777240" y="5623560"/>
            <a:ext cx="3218688" cy="228600"/>
          </a:xfrm>
          <a:prstGeom prst="rect">
            <a:avLst/>
          </a:prstGeom>
          <a:noFill/>
          <a:ln/>
        </p:spPr>
        <p:txBody>
          <a:bodyPr wrap="square" lIns="0" tIns="0" rIns="0" bIns="0" rtlCol="0" anchor="ctr"/>
          <a:lstStyle/>
          <a:p>
            <a:pPr marL="0" indent="0" algn="l">
              <a:buNone/>
            </a:pPr>
            <a:r>
              <a:rPr lang="en-US" sz="900" b="1" kern="0" spc="300">
                <a:solidFill>
                  <a:srgbClr val="17458F"/>
                </a:solidFill>
                <a:ea typeface="Arial Black" pitchFamily="34" charset="-122"/>
                <a:cs typeface="Arial Black" pitchFamily="34" charset="-120"/>
              </a:rPr>
              <a:t>M365 SUPPORT</a:t>
            </a:r>
            <a:endParaRPr lang="en-US" sz="900"/>
          </a:p>
        </p:txBody>
      </p:sp>
      <p:sp>
        <p:nvSpPr>
          <p:cNvPr id="25" name="Text 23"/>
          <p:cNvSpPr/>
          <p:nvPr/>
        </p:nvSpPr>
        <p:spPr>
          <a:xfrm>
            <a:off x="777240" y="5843016"/>
            <a:ext cx="3218688" cy="292608"/>
          </a:xfrm>
          <a:prstGeom prst="rect">
            <a:avLst/>
          </a:prstGeom>
          <a:noFill/>
          <a:ln/>
        </p:spPr>
        <p:txBody>
          <a:bodyPr wrap="square" lIns="0" tIns="0" rIns="0" bIns="0" rtlCol="0" anchor="ctr"/>
          <a:lstStyle/>
          <a:p>
            <a:pPr marL="0" indent="0" algn="l">
              <a:buNone/>
            </a:pPr>
            <a:r>
              <a:rPr lang="en-US" sz="1200" b="1">
                <a:solidFill>
                  <a:srgbClr val="1F2937"/>
                </a:solidFill>
                <a:ea typeface="Courier New" pitchFamily="34" charset="-122"/>
                <a:cs typeface="Courier New" pitchFamily="34" charset="-120"/>
              </a:rPr>
              <a:t>Help.rotary9660.org.au</a:t>
            </a:r>
            <a:endParaRPr lang="en-US" sz="1200"/>
          </a:p>
        </p:txBody>
      </p:sp>
      <p:sp>
        <p:nvSpPr>
          <p:cNvPr id="26" name="Shape 24"/>
          <p:cNvSpPr>
            <a:spLocks noGrp="1" noRot="1" noMove="1" noResize="1" noEditPoints="1" noAdjustHandles="1" noChangeArrowheads="1" noChangeShapeType="1"/>
          </p:cNvSpPr>
          <p:nvPr/>
        </p:nvSpPr>
        <p:spPr>
          <a:xfrm>
            <a:off x="4389120" y="1417320"/>
            <a:ext cx="3675888" cy="4937760"/>
          </a:xfrm>
          <a:prstGeom prst="rect">
            <a:avLst/>
          </a:prstGeom>
          <a:solidFill>
            <a:srgbClr val="FFFFFF"/>
          </a:solidFill>
          <a:ln w="9525">
            <a:solidFill>
              <a:srgbClr val="E5E7EB"/>
            </a:solidFill>
            <a:prstDash val="solid"/>
          </a:ln>
          <a:effectLst>
            <a:outerShdw blurRad="101600" dist="25400" dir="5400000" algn="bl" rotWithShape="0">
              <a:srgbClr val="000000">
                <a:alpha val="8000"/>
              </a:srgbClr>
            </a:outerShdw>
          </a:effectLst>
        </p:spPr>
        <p:txBody>
          <a:bodyPr/>
          <a:lstStyle/>
          <a:p>
            <a:endParaRPr lang="en-AU"/>
          </a:p>
        </p:txBody>
      </p:sp>
      <p:sp>
        <p:nvSpPr>
          <p:cNvPr id="27" name="Shape 25"/>
          <p:cNvSpPr/>
          <p:nvPr/>
        </p:nvSpPr>
        <p:spPr>
          <a:xfrm>
            <a:off x="4389120" y="1417320"/>
            <a:ext cx="3675888" cy="685800"/>
          </a:xfrm>
          <a:prstGeom prst="rect">
            <a:avLst/>
          </a:prstGeom>
          <a:solidFill>
            <a:srgbClr val="D41367"/>
          </a:solidFill>
          <a:ln/>
        </p:spPr>
        <p:txBody>
          <a:bodyPr/>
          <a:lstStyle/>
          <a:p>
            <a:endParaRPr lang="en-AU"/>
          </a:p>
        </p:txBody>
      </p:sp>
      <p:sp>
        <p:nvSpPr>
          <p:cNvPr id="28" name="Text 26"/>
          <p:cNvSpPr/>
          <p:nvPr/>
        </p:nvSpPr>
        <p:spPr>
          <a:xfrm>
            <a:off x="4389120" y="1417320"/>
            <a:ext cx="3675888" cy="685800"/>
          </a:xfrm>
          <a:prstGeom prst="rect">
            <a:avLst/>
          </a:prstGeom>
          <a:noFill/>
          <a:ln/>
        </p:spPr>
        <p:txBody>
          <a:bodyPr wrap="square" lIns="0" tIns="0" rIns="0" bIns="0" rtlCol="0" anchor="ctr"/>
          <a:lstStyle/>
          <a:p>
            <a:pPr marL="0" indent="0" algn="ctr">
              <a:buNone/>
            </a:pPr>
            <a:r>
              <a:rPr lang="en-US" sz="1300" b="1" kern="0" spc="400">
                <a:solidFill>
                  <a:srgbClr val="FFFFFF"/>
                </a:solidFill>
                <a:ea typeface="Arial Black" pitchFamily="34" charset="-122"/>
                <a:cs typeface="Arial Black" pitchFamily="34" charset="-120"/>
              </a:rPr>
              <a:t>SOCIAL HANDLES</a:t>
            </a:r>
            <a:endParaRPr lang="en-US" sz="1300"/>
          </a:p>
        </p:txBody>
      </p:sp>
      <p:sp>
        <p:nvSpPr>
          <p:cNvPr id="29" name="Text 27"/>
          <p:cNvSpPr/>
          <p:nvPr/>
        </p:nvSpPr>
        <p:spPr>
          <a:xfrm>
            <a:off x="4617720" y="2331720"/>
            <a:ext cx="3218688" cy="228600"/>
          </a:xfrm>
          <a:prstGeom prst="rect">
            <a:avLst/>
          </a:prstGeom>
          <a:noFill/>
          <a:ln/>
        </p:spPr>
        <p:txBody>
          <a:bodyPr wrap="square" lIns="0" tIns="0" rIns="0" bIns="0" rtlCol="0" anchor="ctr"/>
          <a:lstStyle/>
          <a:p>
            <a:pPr marL="0" indent="0" algn="l">
              <a:buNone/>
            </a:pPr>
            <a:r>
              <a:rPr lang="en-US" sz="900" b="1" kern="0" spc="300">
                <a:solidFill>
                  <a:srgbClr val="D41367"/>
                </a:solidFill>
                <a:ea typeface="Arial Black" pitchFamily="34" charset="-122"/>
                <a:cs typeface="Arial Black" pitchFamily="34" charset="-120"/>
              </a:rPr>
              <a:t>FACEBOOK</a:t>
            </a:r>
            <a:endParaRPr lang="en-US" sz="900"/>
          </a:p>
        </p:txBody>
      </p:sp>
      <p:sp>
        <p:nvSpPr>
          <p:cNvPr id="30" name="Text 28"/>
          <p:cNvSpPr/>
          <p:nvPr/>
        </p:nvSpPr>
        <p:spPr>
          <a:xfrm>
            <a:off x="4617720" y="2551176"/>
            <a:ext cx="3218688" cy="292608"/>
          </a:xfrm>
          <a:prstGeom prst="rect">
            <a:avLst/>
          </a:prstGeom>
          <a:noFill/>
          <a:ln/>
        </p:spPr>
        <p:txBody>
          <a:bodyPr wrap="square" lIns="0" tIns="0" rIns="0" bIns="0" rtlCol="0" anchor="ctr"/>
          <a:lstStyle/>
          <a:p>
            <a:pPr marL="0" indent="0" algn="l">
              <a:buNone/>
            </a:pPr>
            <a:r>
              <a:rPr lang="en-US" sz="1200" b="1">
                <a:solidFill>
                  <a:srgbClr val="1F2937"/>
                </a:solidFill>
                <a:ea typeface="Courier New" pitchFamily="34" charset="-122"/>
                <a:cs typeface="Courier New" pitchFamily="34" charset="-120"/>
              </a:rPr>
              <a:t>RotaryDistrict9660</a:t>
            </a:r>
            <a:endParaRPr lang="en-US" sz="1200"/>
          </a:p>
        </p:txBody>
      </p:sp>
      <p:sp>
        <p:nvSpPr>
          <p:cNvPr id="31" name="Shape 29"/>
          <p:cNvSpPr/>
          <p:nvPr/>
        </p:nvSpPr>
        <p:spPr>
          <a:xfrm>
            <a:off x="4617720" y="2898648"/>
            <a:ext cx="3218688" cy="9144"/>
          </a:xfrm>
          <a:prstGeom prst="rect">
            <a:avLst/>
          </a:prstGeom>
          <a:solidFill>
            <a:srgbClr val="E5E7EB"/>
          </a:solidFill>
          <a:ln/>
        </p:spPr>
        <p:txBody>
          <a:bodyPr/>
          <a:lstStyle/>
          <a:p>
            <a:endParaRPr lang="en-AU"/>
          </a:p>
        </p:txBody>
      </p:sp>
      <p:sp>
        <p:nvSpPr>
          <p:cNvPr id="32" name="Text 30"/>
          <p:cNvSpPr/>
          <p:nvPr/>
        </p:nvSpPr>
        <p:spPr>
          <a:xfrm>
            <a:off x="4617720" y="2990088"/>
            <a:ext cx="3218688" cy="228600"/>
          </a:xfrm>
          <a:prstGeom prst="rect">
            <a:avLst/>
          </a:prstGeom>
          <a:noFill/>
          <a:ln/>
        </p:spPr>
        <p:txBody>
          <a:bodyPr wrap="square" lIns="0" tIns="0" rIns="0" bIns="0" rtlCol="0" anchor="ctr"/>
          <a:lstStyle/>
          <a:p>
            <a:pPr marL="0" indent="0" algn="l">
              <a:buNone/>
            </a:pPr>
            <a:r>
              <a:rPr lang="en-US" sz="900" b="1" kern="0" spc="300">
                <a:solidFill>
                  <a:srgbClr val="D41367"/>
                </a:solidFill>
                <a:ea typeface="Arial Black" pitchFamily="34" charset="-122"/>
                <a:cs typeface="Arial Black" pitchFamily="34" charset="-120"/>
              </a:rPr>
              <a:t>INSTAGRAM</a:t>
            </a:r>
            <a:endParaRPr lang="en-US" sz="900"/>
          </a:p>
        </p:txBody>
      </p:sp>
      <p:sp>
        <p:nvSpPr>
          <p:cNvPr id="33" name="Text 31"/>
          <p:cNvSpPr/>
          <p:nvPr/>
        </p:nvSpPr>
        <p:spPr>
          <a:xfrm>
            <a:off x="4617720" y="3209544"/>
            <a:ext cx="3218688" cy="292608"/>
          </a:xfrm>
          <a:prstGeom prst="rect">
            <a:avLst/>
          </a:prstGeom>
          <a:noFill/>
          <a:ln/>
        </p:spPr>
        <p:txBody>
          <a:bodyPr wrap="square" lIns="0" tIns="0" rIns="0" bIns="0" rtlCol="0" anchor="ctr"/>
          <a:lstStyle/>
          <a:p>
            <a:pPr marL="0" indent="0" algn="l">
              <a:buNone/>
            </a:pPr>
            <a:r>
              <a:rPr lang="en-US" sz="1200" b="1">
                <a:solidFill>
                  <a:srgbClr val="1F2937"/>
                </a:solidFill>
                <a:ea typeface="Courier New" pitchFamily="34" charset="-122"/>
                <a:cs typeface="Courier New" pitchFamily="34" charset="-120"/>
              </a:rPr>
              <a:t>rotary9660</a:t>
            </a:r>
            <a:endParaRPr lang="en-US" sz="1200"/>
          </a:p>
        </p:txBody>
      </p:sp>
      <p:sp>
        <p:nvSpPr>
          <p:cNvPr id="34" name="Shape 32"/>
          <p:cNvSpPr/>
          <p:nvPr/>
        </p:nvSpPr>
        <p:spPr>
          <a:xfrm>
            <a:off x="4617720" y="3557016"/>
            <a:ext cx="3218688" cy="9144"/>
          </a:xfrm>
          <a:prstGeom prst="rect">
            <a:avLst/>
          </a:prstGeom>
          <a:solidFill>
            <a:srgbClr val="E5E7EB"/>
          </a:solidFill>
          <a:ln/>
        </p:spPr>
        <p:txBody>
          <a:bodyPr/>
          <a:lstStyle/>
          <a:p>
            <a:endParaRPr lang="en-AU"/>
          </a:p>
        </p:txBody>
      </p:sp>
      <p:sp>
        <p:nvSpPr>
          <p:cNvPr id="37" name="Shape 35"/>
          <p:cNvSpPr/>
          <p:nvPr/>
        </p:nvSpPr>
        <p:spPr>
          <a:xfrm>
            <a:off x="4617720" y="4215384"/>
            <a:ext cx="3218688" cy="9144"/>
          </a:xfrm>
          <a:prstGeom prst="rect">
            <a:avLst/>
          </a:prstGeom>
          <a:solidFill>
            <a:srgbClr val="E5E7EB"/>
          </a:solidFill>
          <a:ln/>
        </p:spPr>
        <p:txBody>
          <a:bodyPr/>
          <a:lstStyle/>
          <a:p>
            <a:endParaRPr lang="en-AU"/>
          </a:p>
        </p:txBody>
      </p:sp>
      <p:sp>
        <p:nvSpPr>
          <p:cNvPr id="40" name="Shape 38"/>
          <p:cNvSpPr/>
          <p:nvPr/>
        </p:nvSpPr>
        <p:spPr>
          <a:xfrm>
            <a:off x="4617720" y="4873752"/>
            <a:ext cx="3218688" cy="9144"/>
          </a:xfrm>
          <a:prstGeom prst="rect">
            <a:avLst/>
          </a:prstGeom>
          <a:solidFill>
            <a:srgbClr val="E5E7EB"/>
          </a:solidFill>
          <a:ln/>
        </p:spPr>
        <p:txBody>
          <a:bodyPr/>
          <a:lstStyle/>
          <a:p>
            <a:endParaRPr lang="en-AU"/>
          </a:p>
        </p:txBody>
      </p:sp>
      <p:sp>
        <p:nvSpPr>
          <p:cNvPr id="43" name="Shape 41"/>
          <p:cNvSpPr/>
          <p:nvPr/>
        </p:nvSpPr>
        <p:spPr>
          <a:xfrm>
            <a:off x="4617720" y="5532120"/>
            <a:ext cx="3218688" cy="9144"/>
          </a:xfrm>
          <a:prstGeom prst="rect">
            <a:avLst/>
          </a:prstGeom>
          <a:solidFill>
            <a:srgbClr val="E5E7EB"/>
          </a:solidFill>
          <a:ln/>
        </p:spPr>
        <p:txBody>
          <a:bodyPr/>
          <a:lstStyle/>
          <a:p>
            <a:endParaRPr lang="en-AU"/>
          </a:p>
        </p:txBody>
      </p:sp>
      <p:sp>
        <p:nvSpPr>
          <p:cNvPr id="46" name="Shape 44"/>
          <p:cNvSpPr/>
          <p:nvPr/>
        </p:nvSpPr>
        <p:spPr>
          <a:xfrm>
            <a:off x="8229600" y="1417320"/>
            <a:ext cx="3675888" cy="4937760"/>
          </a:xfrm>
          <a:prstGeom prst="rect">
            <a:avLst/>
          </a:prstGeom>
          <a:solidFill>
            <a:srgbClr val="FFFFFF"/>
          </a:solidFill>
          <a:ln w="9525">
            <a:solidFill>
              <a:srgbClr val="E5E7EB"/>
            </a:solidFill>
            <a:prstDash val="solid"/>
          </a:ln>
          <a:effectLst>
            <a:outerShdw blurRad="101600" dist="25400" dir="5400000" algn="bl" rotWithShape="0">
              <a:srgbClr val="000000">
                <a:alpha val="8000"/>
              </a:srgbClr>
            </a:outerShdw>
          </a:effectLst>
        </p:spPr>
        <p:txBody>
          <a:bodyPr/>
          <a:lstStyle/>
          <a:p>
            <a:endParaRPr lang="en-AU"/>
          </a:p>
        </p:txBody>
      </p:sp>
      <p:sp>
        <p:nvSpPr>
          <p:cNvPr id="47" name="Shape 45"/>
          <p:cNvSpPr/>
          <p:nvPr/>
        </p:nvSpPr>
        <p:spPr>
          <a:xfrm>
            <a:off x="8229600" y="1417320"/>
            <a:ext cx="3675888" cy="685800"/>
          </a:xfrm>
          <a:prstGeom prst="rect">
            <a:avLst/>
          </a:prstGeom>
          <a:solidFill>
            <a:srgbClr val="F7A81B"/>
          </a:solidFill>
          <a:ln/>
        </p:spPr>
        <p:txBody>
          <a:bodyPr/>
          <a:lstStyle/>
          <a:p>
            <a:endParaRPr lang="en-AU"/>
          </a:p>
        </p:txBody>
      </p:sp>
      <p:sp>
        <p:nvSpPr>
          <p:cNvPr id="48" name="Text 46"/>
          <p:cNvSpPr/>
          <p:nvPr/>
        </p:nvSpPr>
        <p:spPr>
          <a:xfrm>
            <a:off x="8229600" y="1417320"/>
            <a:ext cx="3675888" cy="685800"/>
          </a:xfrm>
          <a:prstGeom prst="rect">
            <a:avLst/>
          </a:prstGeom>
          <a:noFill/>
          <a:ln/>
        </p:spPr>
        <p:txBody>
          <a:bodyPr wrap="square" lIns="0" tIns="0" rIns="0" bIns="0" rtlCol="0" anchor="ctr"/>
          <a:lstStyle/>
          <a:p>
            <a:pPr marL="0" indent="0" algn="ctr">
              <a:buNone/>
            </a:pPr>
            <a:r>
              <a:rPr lang="en-US" sz="1300" b="1" kern="0" spc="400">
                <a:solidFill>
                  <a:srgbClr val="0D2E5C"/>
                </a:solidFill>
                <a:ea typeface="Arial Black" pitchFamily="34" charset="-122"/>
                <a:cs typeface="Arial Black" pitchFamily="34" charset="-120"/>
              </a:rPr>
              <a:t>CONTACT ADDRESSES</a:t>
            </a:r>
            <a:endParaRPr lang="en-US" sz="1300"/>
          </a:p>
        </p:txBody>
      </p:sp>
      <p:sp>
        <p:nvSpPr>
          <p:cNvPr id="49" name="Text 47"/>
          <p:cNvSpPr/>
          <p:nvPr/>
        </p:nvSpPr>
        <p:spPr>
          <a:xfrm>
            <a:off x="8458200" y="2331720"/>
            <a:ext cx="3218688" cy="228600"/>
          </a:xfrm>
          <a:prstGeom prst="rect">
            <a:avLst/>
          </a:prstGeom>
          <a:noFill/>
          <a:ln/>
        </p:spPr>
        <p:txBody>
          <a:bodyPr wrap="square" lIns="0" tIns="0" rIns="0" bIns="0" rtlCol="0" anchor="ctr"/>
          <a:lstStyle/>
          <a:p>
            <a:pPr marL="0" indent="0" algn="l">
              <a:buNone/>
            </a:pPr>
            <a:r>
              <a:rPr lang="en-US" sz="900" b="1" kern="0" spc="300">
                <a:solidFill>
                  <a:srgbClr val="6B7280"/>
                </a:solidFill>
                <a:ea typeface="Arial Black" pitchFamily="34" charset="-122"/>
                <a:cs typeface="Arial Black" pitchFamily="34" charset="-120"/>
              </a:rPr>
              <a:t>PI COMMITTEE</a:t>
            </a:r>
            <a:endParaRPr lang="en-US" sz="900"/>
          </a:p>
        </p:txBody>
      </p:sp>
      <p:sp>
        <p:nvSpPr>
          <p:cNvPr id="50" name="Text 48"/>
          <p:cNvSpPr/>
          <p:nvPr/>
        </p:nvSpPr>
        <p:spPr>
          <a:xfrm>
            <a:off x="8458200" y="2551176"/>
            <a:ext cx="3218688" cy="292608"/>
          </a:xfrm>
          <a:prstGeom prst="rect">
            <a:avLst/>
          </a:prstGeom>
          <a:noFill/>
          <a:ln/>
        </p:spPr>
        <p:txBody>
          <a:bodyPr wrap="square" lIns="0" tIns="0" rIns="0" bIns="0" rtlCol="0" anchor="ctr"/>
          <a:lstStyle/>
          <a:p>
            <a:pPr marL="0" indent="0" algn="l">
              <a:buNone/>
            </a:pPr>
            <a:r>
              <a:rPr lang="en-US" sz="1200" b="1">
                <a:solidFill>
                  <a:srgbClr val="1F2937"/>
                </a:solidFill>
                <a:ea typeface="Courier New" pitchFamily="34" charset="-122"/>
                <a:cs typeface="Courier New" pitchFamily="34" charset="-120"/>
              </a:rPr>
              <a:t>support@rotary9660.org.au</a:t>
            </a:r>
            <a:endParaRPr lang="en-US" sz="1200"/>
          </a:p>
        </p:txBody>
      </p:sp>
      <p:sp>
        <p:nvSpPr>
          <p:cNvPr id="51" name="Shape 49"/>
          <p:cNvSpPr/>
          <p:nvPr/>
        </p:nvSpPr>
        <p:spPr>
          <a:xfrm>
            <a:off x="8458200" y="2898648"/>
            <a:ext cx="3218688" cy="9144"/>
          </a:xfrm>
          <a:prstGeom prst="rect">
            <a:avLst/>
          </a:prstGeom>
          <a:solidFill>
            <a:srgbClr val="E5E7EB"/>
          </a:solidFill>
          <a:ln/>
        </p:spPr>
        <p:txBody>
          <a:bodyPr/>
          <a:lstStyle/>
          <a:p>
            <a:endParaRPr lang="en-AU"/>
          </a:p>
        </p:txBody>
      </p:sp>
      <p:sp>
        <p:nvSpPr>
          <p:cNvPr id="52" name="Text 50"/>
          <p:cNvSpPr/>
          <p:nvPr/>
        </p:nvSpPr>
        <p:spPr>
          <a:xfrm>
            <a:off x="8458200" y="2990088"/>
            <a:ext cx="3218688" cy="228600"/>
          </a:xfrm>
          <a:prstGeom prst="rect">
            <a:avLst/>
          </a:prstGeom>
          <a:noFill/>
          <a:ln/>
        </p:spPr>
        <p:txBody>
          <a:bodyPr wrap="square" lIns="0" tIns="0" rIns="0" bIns="0" rtlCol="0" anchor="ctr"/>
          <a:lstStyle/>
          <a:p>
            <a:pPr marL="0" indent="0" algn="l">
              <a:buNone/>
            </a:pPr>
            <a:r>
              <a:rPr lang="en-US" sz="900" b="1" kern="0" spc="300">
                <a:solidFill>
                  <a:srgbClr val="6B7280"/>
                </a:solidFill>
                <a:ea typeface="Arial Black" pitchFamily="34" charset="-122"/>
                <a:cs typeface="Arial Black" pitchFamily="34" charset="-120"/>
              </a:rPr>
              <a:t>NEWSLETTER</a:t>
            </a:r>
            <a:endParaRPr lang="en-US" sz="900"/>
          </a:p>
        </p:txBody>
      </p:sp>
      <p:sp>
        <p:nvSpPr>
          <p:cNvPr id="53" name="Text 51"/>
          <p:cNvSpPr/>
          <p:nvPr/>
        </p:nvSpPr>
        <p:spPr>
          <a:xfrm>
            <a:off x="8458200" y="3209544"/>
            <a:ext cx="3218688" cy="292608"/>
          </a:xfrm>
          <a:prstGeom prst="rect">
            <a:avLst/>
          </a:prstGeom>
          <a:noFill/>
          <a:ln/>
        </p:spPr>
        <p:txBody>
          <a:bodyPr wrap="square" lIns="0" tIns="0" rIns="0" bIns="0" rtlCol="0" anchor="ctr"/>
          <a:lstStyle/>
          <a:p>
            <a:pPr marL="0" indent="0" algn="l">
              <a:buNone/>
            </a:pPr>
            <a:r>
              <a:rPr lang="en-US" sz="1200" b="1">
                <a:solidFill>
                  <a:srgbClr val="1F2937"/>
                </a:solidFill>
                <a:ea typeface="Courier New" pitchFamily="34" charset="-122"/>
                <a:cs typeface="Courier New" pitchFamily="34" charset="-120"/>
              </a:rPr>
              <a:t>newsletter@rotary9660.org.au</a:t>
            </a:r>
            <a:endParaRPr lang="en-US" sz="1200"/>
          </a:p>
        </p:txBody>
      </p:sp>
      <p:sp>
        <p:nvSpPr>
          <p:cNvPr id="54" name="Shape 52"/>
          <p:cNvSpPr/>
          <p:nvPr/>
        </p:nvSpPr>
        <p:spPr>
          <a:xfrm>
            <a:off x="8458200" y="3557016"/>
            <a:ext cx="3218688" cy="9144"/>
          </a:xfrm>
          <a:prstGeom prst="rect">
            <a:avLst/>
          </a:prstGeom>
          <a:solidFill>
            <a:srgbClr val="E5E7EB"/>
          </a:solidFill>
          <a:ln/>
        </p:spPr>
        <p:txBody>
          <a:bodyPr/>
          <a:lstStyle/>
          <a:p>
            <a:endParaRPr lang="en-AU"/>
          </a:p>
        </p:txBody>
      </p:sp>
      <p:sp>
        <p:nvSpPr>
          <p:cNvPr id="55" name="Text 53"/>
          <p:cNvSpPr/>
          <p:nvPr/>
        </p:nvSpPr>
        <p:spPr>
          <a:xfrm>
            <a:off x="8458200" y="3648456"/>
            <a:ext cx="3218688" cy="228600"/>
          </a:xfrm>
          <a:prstGeom prst="rect">
            <a:avLst/>
          </a:prstGeom>
          <a:noFill/>
          <a:ln/>
        </p:spPr>
        <p:txBody>
          <a:bodyPr wrap="square" lIns="0" tIns="0" rIns="0" bIns="0" rtlCol="0" anchor="ctr"/>
          <a:lstStyle/>
          <a:p>
            <a:pPr marL="0" indent="0" algn="l">
              <a:buNone/>
            </a:pPr>
            <a:r>
              <a:rPr lang="en-US" sz="900" b="1" kern="0" spc="300">
                <a:solidFill>
                  <a:srgbClr val="6B7280"/>
                </a:solidFill>
                <a:ea typeface="Arial Black" pitchFamily="34" charset="-122"/>
                <a:cs typeface="Arial Black" pitchFamily="34" charset="-120"/>
              </a:rPr>
              <a:t>WEBMASTER</a:t>
            </a:r>
            <a:endParaRPr lang="en-US" sz="900"/>
          </a:p>
        </p:txBody>
      </p:sp>
      <p:sp>
        <p:nvSpPr>
          <p:cNvPr id="56" name="Text 54"/>
          <p:cNvSpPr/>
          <p:nvPr/>
        </p:nvSpPr>
        <p:spPr>
          <a:xfrm>
            <a:off x="8458200" y="3867912"/>
            <a:ext cx="3218688" cy="292608"/>
          </a:xfrm>
          <a:prstGeom prst="rect">
            <a:avLst/>
          </a:prstGeom>
          <a:noFill/>
          <a:ln/>
        </p:spPr>
        <p:txBody>
          <a:bodyPr wrap="square" lIns="0" tIns="0" rIns="0" bIns="0" rtlCol="0" anchor="ctr"/>
          <a:lstStyle/>
          <a:p>
            <a:pPr marL="0" indent="0" algn="l">
              <a:buNone/>
            </a:pPr>
            <a:r>
              <a:rPr lang="en-US" sz="1200" b="1">
                <a:solidFill>
                  <a:srgbClr val="1F2937"/>
                </a:solidFill>
                <a:ea typeface="Courier New" pitchFamily="34" charset="-122"/>
                <a:cs typeface="Courier New" pitchFamily="34" charset="-120"/>
              </a:rPr>
              <a:t>support@rotary9660.org.au</a:t>
            </a:r>
            <a:endParaRPr lang="en-US" sz="1200"/>
          </a:p>
        </p:txBody>
      </p:sp>
      <p:sp>
        <p:nvSpPr>
          <p:cNvPr id="57" name="Shape 55"/>
          <p:cNvSpPr/>
          <p:nvPr/>
        </p:nvSpPr>
        <p:spPr>
          <a:xfrm>
            <a:off x="8458200" y="4215384"/>
            <a:ext cx="3218688" cy="9144"/>
          </a:xfrm>
          <a:prstGeom prst="rect">
            <a:avLst/>
          </a:prstGeom>
          <a:solidFill>
            <a:srgbClr val="E5E7EB"/>
          </a:solidFill>
          <a:ln/>
        </p:spPr>
        <p:txBody>
          <a:bodyPr/>
          <a:lstStyle/>
          <a:p>
            <a:endParaRPr lang="en-AU"/>
          </a:p>
        </p:txBody>
      </p:sp>
      <p:sp>
        <p:nvSpPr>
          <p:cNvPr id="58" name="Text 56"/>
          <p:cNvSpPr/>
          <p:nvPr/>
        </p:nvSpPr>
        <p:spPr>
          <a:xfrm>
            <a:off x="8458200" y="4306824"/>
            <a:ext cx="3218688" cy="228600"/>
          </a:xfrm>
          <a:prstGeom prst="rect">
            <a:avLst/>
          </a:prstGeom>
          <a:noFill/>
          <a:ln/>
        </p:spPr>
        <p:txBody>
          <a:bodyPr wrap="square" lIns="0" tIns="0" rIns="0" bIns="0" rtlCol="0" anchor="ctr"/>
          <a:lstStyle/>
          <a:p>
            <a:pPr marL="0" indent="0" algn="l">
              <a:buNone/>
            </a:pPr>
            <a:r>
              <a:rPr lang="en-US" sz="900" b="1" kern="0" spc="300">
                <a:solidFill>
                  <a:srgbClr val="6B7280"/>
                </a:solidFill>
                <a:ea typeface="Arial Black" pitchFamily="34" charset="-122"/>
                <a:cs typeface="Arial Black" pitchFamily="34" charset="-120"/>
              </a:rPr>
              <a:t>DISTRICT GOVERNOR</a:t>
            </a:r>
            <a:endParaRPr lang="en-US" sz="900"/>
          </a:p>
        </p:txBody>
      </p:sp>
      <p:sp>
        <p:nvSpPr>
          <p:cNvPr id="59" name="Text 57"/>
          <p:cNvSpPr/>
          <p:nvPr/>
        </p:nvSpPr>
        <p:spPr>
          <a:xfrm>
            <a:off x="8458200" y="4526280"/>
            <a:ext cx="3218688" cy="292608"/>
          </a:xfrm>
          <a:prstGeom prst="rect">
            <a:avLst/>
          </a:prstGeom>
          <a:noFill/>
          <a:ln/>
        </p:spPr>
        <p:txBody>
          <a:bodyPr wrap="square" lIns="0" tIns="0" rIns="0" bIns="0" rtlCol="0" anchor="ctr"/>
          <a:lstStyle/>
          <a:p>
            <a:pPr marL="0" indent="0" algn="l">
              <a:buNone/>
            </a:pPr>
            <a:r>
              <a:rPr lang="en-US" sz="1200" b="1">
                <a:solidFill>
                  <a:srgbClr val="1F2937"/>
                </a:solidFill>
                <a:ea typeface="Courier New" pitchFamily="34" charset="-122"/>
                <a:cs typeface="Courier New" pitchFamily="34" charset="-120"/>
              </a:rPr>
              <a:t>districtgovenor@rotary9660.org.au</a:t>
            </a:r>
            <a:endParaRPr lang="en-US" sz="1200"/>
          </a:p>
        </p:txBody>
      </p:sp>
      <p:sp>
        <p:nvSpPr>
          <p:cNvPr id="60" name="Shape 58"/>
          <p:cNvSpPr/>
          <p:nvPr/>
        </p:nvSpPr>
        <p:spPr>
          <a:xfrm>
            <a:off x="8458200" y="4873752"/>
            <a:ext cx="3218688" cy="9144"/>
          </a:xfrm>
          <a:prstGeom prst="rect">
            <a:avLst/>
          </a:prstGeom>
          <a:solidFill>
            <a:srgbClr val="E5E7EB"/>
          </a:solidFill>
          <a:ln/>
        </p:spPr>
        <p:txBody>
          <a:bodyPr/>
          <a:lstStyle/>
          <a:p>
            <a:endParaRPr lang="en-AU"/>
          </a:p>
        </p:txBody>
      </p:sp>
      <p:sp>
        <p:nvSpPr>
          <p:cNvPr id="61" name="Text 59"/>
          <p:cNvSpPr/>
          <p:nvPr/>
        </p:nvSpPr>
        <p:spPr>
          <a:xfrm>
            <a:off x="8458200" y="4965192"/>
            <a:ext cx="3218688" cy="228600"/>
          </a:xfrm>
          <a:prstGeom prst="rect">
            <a:avLst/>
          </a:prstGeom>
          <a:noFill/>
          <a:ln/>
        </p:spPr>
        <p:txBody>
          <a:bodyPr wrap="square" lIns="0" tIns="0" rIns="0" bIns="0" rtlCol="0" anchor="ctr"/>
          <a:lstStyle/>
          <a:p>
            <a:pPr marL="0" indent="0" algn="l">
              <a:buNone/>
            </a:pPr>
            <a:r>
              <a:rPr lang="en-US" sz="900" b="1" kern="0" spc="300">
                <a:solidFill>
                  <a:srgbClr val="6B7280"/>
                </a:solidFill>
                <a:ea typeface="Arial Black" pitchFamily="34" charset="-122"/>
                <a:cs typeface="Arial Black" pitchFamily="34" charset="-120"/>
              </a:rPr>
              <a:t>DACDB SUPPORT</a:t>
            </a:r>
            <a:endParaRPr lang="en-US" sz="900"/>
          </a:p>
        </p:txBody>
      </p:sp>
      <p:sp>
        <p:nvSpPr>
          <p:cNvPr id="62" name="Text 60"/>
          <p:cNvSpPr/>
          <p:nvPr/>
        </p:nvSpPr>
        <p:spPr>
          <a:xfrm>
            <a:off x="8458200" y="5184648"/>
            <a:ext cx="3218688" cy="292608"/>
          </a:xfrm>
          <a:prstGeom prst="rect">
            <a:avLst/>
          </a:prstGeom>
          <a:noFill/>
          <a:ln/>
        </p:spPr>
        <p:txBody>
          <a:bodyPr wrap="square" lIns="0" tIns="0" rIns="0" bIns="0" rtlCol="0" anchor="ctr"/>
          <a:lstStyle/>
          <a:p>
            <a:pPr marL="0" indent="0" algn="l">
              <a:buNone/>
            </a:pPr>
            <a:r>
              <a:rPr lang="en-US" sz="1200" b="1">
                <a:solidFill>
                  <a:srgbClr val="1F2937"/>
                </a:solidFill>
                <a:ea typeface="Courier New" pitchFamily="34" charset="-122"/>
                <a:cs typeface="Courier New" pitchFamily="34" charset="-120"/>
              </a:rPr>
              <a:t>support@rotary9660.org.au</a:t>
            </a:r>
            <a:endParaRPr lang="en-US" sz="1200"/>
          </a:p>
        </p:txBody>
      </p:sp>
      <p:sp>
        <p:nvSpPr>
          <p:cNvPr id="63" name="Shape 61"/>
          <p:cNvSpPr/>
          <p:nvPr/>
        </p:nvSpPr>
        <p:spPr>
          <a:xfrm>
            <a:off x="8458200" y="5532120"/>
            <a:ext cx="3218688" cy="9144"/>
          </a:xfrm>
          <a:prstGeom prst="rect">
            <a:avLst/>
          </a:prstGeom>
          <a:solidFill>
            <a:srgbClr val="E5E7EB"/>
          </a:solidFill>
          <a:ln/>
        </p:spPr>
        <p:txBody>
          <a:bodyPr/>
          <a:lstStyle/>
          <a:p>
            <a:endParaRPr lang="en-AU"/>
          </a:p>
        </p:txBody>
      </p:sp>
      <p:sp>
        <p:nvSpPr>
          <p:cNvPr id="64" name="Text 62"/>
          <p:cNvSpPr/>
          <p:nvPr/>
        </p:nvSpPr>
        <p:spPr>
          <a:xfrm>
            <a:off x="8458200" y="5623560"/>
            <a:ext cx="3218688" cy="228600"/>
          </a:xfrm>
          <a:prstGeom prst="rect">
            <a:avLst/>
          </a:prstGeom>
          <a:noFill/>
          <a:ln/>
        </p:spPr>
        <p:txBody>
          <a:bodyPr wrap="square" lIns="0" tIns="0" rIns="0" bIns="0" rtlCol="0" anchor="ctr"/>
          <a:lstStyle/>
          <a:p>
            <a:pPr marL="0" indent="0" algn="l">
              <a:buNone/>
            </a:pPr>
            <a:r>
              <a:rPr lang="en-US" sz="900" b="1" kern="0" spc="300">
                <a:solidFill>
                  <a:srgbClr val="6B7280"/>
                </a:solidFill>
                <a:ea typeface="Arial Black" pitchFamily="34" charset="-122"/>
                <a:cs typeface="Arial Black" pitchFamily="34" charset="-120"/>
              </a:rPr>
              <a:t>GENERAL ENQUIRIES</a:t>
            </a:r>
            <a:endParaRPr lang="en-US" sz="900"/>
          </a:p>
        </p:txBody>
      </p:sp>
      <p:sp>
        <p:nvSpPr>
          <p:cNvPr id="65" name="Text 63"/>
          <p:cNvSpPr/>
          <p:nvPr/>
        </p:nvSpPr>
        <p:spPr>
          <a:xfrm>
            <a:off x="8458200" y="5843016"/>
            <a:ext cx="3218688" cy="292608"/>
          </a:xfrm>
          <a:prstGeom prst="rect">
            <a:avLst/>
          </a:prstGeom>
          <a:noFill/>
          <a:ln/>
        </p:spPr>
        <p:txBody>
          <a:bodyPr wrap="square" lIns="0" tIns="0" rIns="0" bIns="0" rtlCol="0" anchor="ctr"/>
          <a:lstStyle/>
          <a:p>
            <a:pPr marL="0" indent="0" algn="l">
              <a:buNone/>
            </a:pPr>
            <a:r>
              <a:rPr lang="en-US" sz="1200" b="1">
                <a:solidFill>
                  <a:srgbClr val="1F2937"/>
                </a:solidFill>
                <a:ea typeface="Courier New" pitchFamily="34" charset="-122"/>
                <a:cs typeface="Courier New" pitchFamily="34" charset="-120"/>
              </a:rPr>
              <a:t>support@rotary9660.org.au</a:t>
            </a:r>
            <a:endParaRPr lang="en-US" sz="1200"/>
          </a:p>
        </p:txBody>
      </p:sp>
      <p:sp>
        <p:nvSpPr>
          <p:cNvPr id="66" name="Shape 64"/>
          <p:cNvSpPr/>
          <p:nvPr/>
        </p:nvSpPr>
        <p:spPr>
          <a:xfrm>
            <a:off x="548640" y="6446520"/>
            <a:ext cx="11094415" cy="0"/>
          </a:xfrm>
          <a:prstGeom prst="rect">
            <a:avLst/>
          </a:prstGeom>
          <a:solidFill>
            <a:srgbClr val="17458F"/>
          </a:solidFill>
          <a:ln/>
        </p:spPr>
        <p:txBody>
          <a:bodyPr/>
          <a:lstStyle/>
          <a:p>
            <a:endParaRPr lang="en-AU"/>
          </a:p>
        </p:txBody>
      </p:sp>
      <p:sp>
        <p:nvSpPr>
          <p:cNvPr id="67" name="Shape 65"/>
          <p:cNvSpPr/>
          <p:nvPr/>
        </p:nvSpPr>
        <p:spPr>
          <a:xfrm>
            <a:off x="457200" y="6473952"/>
            <a:ext cx="11277295" cy="13716"/>
          </a:xfrm>
          <a:prstGeom prst="rect">
            <a:avLst/>
          </a:prstGeom>
          <a:solidFill>
            <a:srgbClr val="E5E7EB"/>
          </a:solidFill>
          <a:ln/>
        </p:spPr>
        <p:txBody>
          <a:bodyPr/>
          <a:lstStyle/>
          <a:p>
            <a:endParaRPr lang="en-AU"/>
          </a:p>
        </p:txBody>
      </p:sp>
      <p:sp>
        <p:nvSpPr>
          <p:cNvPr id="68" name="Text 66"/>
          <p:cNvSpPr/>
          <p:nvPr/>
        </p:nvSpPr>
        <p:spPr>
          <a:xfrm>
            <a:off x="502920" y="6528816"/>
            <a:ext cx="9601200" cy="256032"/>
          </a:xfrm>
          <a:prstGeom prst="rect">
            <a:avLst/>
          </a:prstGeom>
          <a:noFill/>
          <a:ln/>
        </p:spPr>
        <p:txBody>
          <a:bodyPr wrap="square" lIns="0" tIns="0" rIns="0" bIns="0" rtlCol="0" anchor="ctr"/>
          <a:lstStyle/>
          <a:p>
            <a:pPr marL="0" indent="0" algn="l">
              <a:buNone/>
            </a:pPr>
            <a:r>
              <a:rPr lang="en-US" sz="900">
                <a:solidFill>
                  <a:srgbClr val="6B7280"/>
                </a:solidFill>
                <a:ea typeface="Arial" pitchFamily="34" charset="-122"/>
                <a:cs typeface="Arial" pitchFamily="34" charset="-120"/>
              </a:rPr>
              <a:t>Take a screenshot of this slide   |   District 9660 Public Image Committee   |   Sunday 19 April 2026</a:t>
            </a:r>
            <a:endParaRPr lang="en-US" sz="900"/>
          </a:p>
        </p:txBody>
      </p:sp>
      <p:pic>
        <p:nvPicPr>
          <p:cNvPr id="70" name="Image 0" descr="preencoded.png">
            <a:extLst>
              <a:ext uri="{FF2B5EF4-FFF2-40B4-BE49-F238E27FC236}">
                <a16:creationId xmlns:a16="http://schemas.microsoft.com/office/drawing/2014/main" id="{17B3F8BB-78D1-64C1-5893-245B093C22AF}"/>
              </a:ext>
            </a:extLst>
          </p:cNvPr>
          <p:cNvPicPr>
            <a:picLocks noChangeAspect="1"/>
          </p:cNvPicPr>
          <p:nvPr/>
        </p:nvPicPr>
        <p:blipFill>
          <a:blip r:embed="rId3"/>
          <a:stretch>
            <a:fillRect/>
          </a:stretch>
        </p:blipFill>
        <p:spPr>
          <a:xfrm>
            <a:off x="11329233" y="73152"/>
            <a:ext cx="757855" cy="292608"/>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4">
    <p:bg>
      <p:bgPr>
        <a:solidFill>
          <a:srgbClr val="0D2E5C"/>
        </a:solidFill>
        <a:effectLst/>
      </p:bgPr>
    </p:bg>
    <p:spTree>
      <p:nvGrpSpPr>
        <p:cNvPr id="1" name=""/>
        <p:cNvGrpSpPr/>
        <p:nvPr/>
      </p:nvGrpSpPr>
      <p:grpSpPr>
        <a:xfrm>
          <a:off x="0" y="0"/>
          <a:ext cx="0" cy="0"/>
          <a:chOff x="0" y="0"/>
          <a:chExt cx="0" cy="0"/>
        </a:xfrm>
      </p:grpSpPr>
      <p:sp>
        <p:nvSpPr>
          <p:cNvPr id="2" name="Shape 0"/>
          <p:cNvSpPr/>
          <p:nvPr/>
        </p:nvSpPr>
        <p:spPr>
          <a:xfrm>
            <a:off x="0" y="0"/>
            <a:ext cx="365760" cy="6858000"/>
          </a:xfrm>
          <a:prstGeom prst="rect">
            <a:avLst/>
          </a:prstGeom>
          <a:solidFill>
            <a:srgbClr val="F7A81B"/>
          </a:solidFill>
          <a:ln/>
        </p:spPr>
        <p:txBody>
          <a:bodyPr/>
          <a:lstStyle/>
          <a:p>
            <a:endParaRPr lang="en-AU"/>
          </a:p>
        </p:txBody>
      </p:sp>
      <p:sp>
        <p:nvSpPr>
          <p:cNvPr id="3" name="Shape 1"/>
          <p:cNvSpPr/>
          <p:nvPr/>
        </p:nvSpPr>
        <p:spPr>
          <a:xfrm>
            <a:off x="365760" y="0"/>
            <a:ext cx="73152" cy="6858000"/>
          </a:xfrm>
          <a:prstGeom prst="rect">
            <a:avLst/>
          </a:prstGeom>
          <a:solidFill>
            <a:srgbClr val="D41367"/>
          </a:solidFill>
          <a:ln/>
        </p:spPr>
        <p:txBody>
          <a:bodyPr/>
          <a:lstStyle/>
          <a:p>
            <a:endParaRPr lang="en-AU"/>
          </a:p>
        </p:txBody>
      </p:sp>
      <p:sp>
        <p:nvSpPr>
          <p:cNvPr id="4" name="Text 2"/>
          <p:cNvSpPr/>
          <p:nvPr/>
        </p:nvSpPr>
        <p:spPr>
          <a:xfrm>
            <a:off x="7772400" y="914400"/>
            <a:ext cx="4114800" cy="5029200"/>
          </a:xfrm>
          <a:prstGeom prst="rect">
            <a:avLst/>
          </a:prstGeom>
          <a:noFill/>
          <a:ln/>
        </p:spPr>
        <p:txBody>
          <a:bodyPr wrap="square" lIns="0" tIns="0" rIns="0" bIns="0" rtlCol="0" anchor="ctr"/>
          <a:lstStyle/>
          <a:p>
            <a:pPr marL="0" indent="0" algn="ctr">
              <a:buNone/>
            </a:pPr>
            <a:r>
              <a:rPr lang="en-US" sz="50000" b="1">
                <a:solidFill>
                  <a:srgbClr val="F7A81B">
                    <a:alpha val="80000"/>
                  </a:srgbClr>
                </a:solidFill>
                <a:ea typeface="Arial Black" pitchFamily="34" charset="-122"/>
                <a:cs typeface="Arial Black" pitchFamily="34" charset="-120"/>
              </a:rPr>
              <a:t>?</a:t>
            </a:r>
            <a:endParaRPr lang="en-US" sz="50000"/>
          </a:p>
        </p:txBody>
      </p:sp>
      <p:sp>
        <p:nvSpPr>
          <p:cNvPr id="5" name="Text 3"/>
          <p:cNvSpPr/>
          <p:nvPr/>
        </p:nvSpPr>
        <p:spPr>
          <a:xfrm>
            <a:off x="1097280" y="1828800"/>
            <a:ext cx="9144000" cy="365760"/>
          </a:xfrm>
          <a:prstGeom prst="rect">
            <a:avLst/>
          </a:prstGeom>
          <a:noFill/>
          <a:ln/>
        </p:spPr>
        <p:txBody>
          <a:bodyPr wrap="square" lIns="0" tIns="0" rIns="0" bIns="0" rtlCol="0" anchor="ctr"/>
          <a:lstStyle/>
          <a:p>
            <a:pPr marL="0" indent="0" algn="l">
              <a:buNone/>
            </a:pPr>
            <a:r>
              <a:rPr lang="en-US" sz="1400" b="1" kern="0" spc="600">
                <a:solidFill>
                  <a:srgbClr val="F7A81B"/>
                </a:solidFill>
                <a:ea typeface="Arial" pitchFamily="34" charset="-122"/>
                <a:cs typeface="Arial" pitchFamily="34" charset="-120"/>
              </a:rPr>
              <a:t>OVER TO YOU</a:t>
            </a:r>
            <a:endParaRPr lang="en-US" sz="1400"/>
          </a:p>
        </p:txBody>
      </p:sp>
      <p:sp>
        <p:nvSpPr>
          <p:cNvPr id="6" name="Text 4"/>
          <p:cNvSpPr/>
          <p:nvPr/>
        </p:nvSpPr>
        <p:spPr>
          <a:xfrm>
            <a:off x="1097280" y="2286000"/>
            <a:ext cx="8229600" cy="2194560"/>
          </a:xfrm>
          <a:prstGeom prst="rect">
            <a:avLst/>
          </a:prstGeom>
          <a:noFill/>
          <a:ln/>
        </p:spPr>
        <p:txBody>
          <a:bodyPr wrap="square" lIns="0" tIns="0" rIns="0" bIns="0" rtlCol="0" anchor="t"/>
          <a:lstStyle/>
          <a:p>
            <a:pPr marL="0" indent="0" algn="l">
              <a:buNone/>
            </a:pPr>
            <a:r>
              <a:rPr lang="en-US" sz="7000" b="1">
                <a:solidFill>
                  <a:srgbClr val="FFFFFF"/>
                </a:solidFill>
                <a:ea typeface="Arial Black" pitchFamily="34" charset="-122"/>
                <a:cs typeface="Arial Black" pitchFamily="34" charset="-120"/>
              </a:rPr>
              <a:t>Questions &amp;</a:t>
            </a:r>
            <a:endParaRPr lang="en-US" sz="7000"/>
          </a:p>
          <a:p>
            <a:pPr marL="0" indent="0" algn="l">
              <a:buNone/>
            </a:pPr>
            <a:r>
              <a:rPr lang="en-US" sz="7000" b="1">
                <a:solidFill>
                  <a:srgbClr val="FFFFFF"/>
                </a:solidFill>
                <a:ea typeface="Arial Black" pitchFamily="34" charset="-122"/>
                <a:cs typeface="Arial Black" pitchFamily="34" charset="-120"/>
              </a:rPr>
              <a:t>Discussion</a:t>
            </a:r>
            <a:endParaRPr lang="en-US" sz="7000"/>
          </a:p>
        </p:txBody>
      </p:sp>
      <p:sp>
        <p:nvSpPr>
          <p:cNvPr id="7" name="Shape 5"/>
          <p:cNvSpPr/>
          <p:nvPr/>
        </p:nvSpPr>
        <p:spPr>
          <a:xfrm>
            <a:off x="1097280" y="4663440"/>
            <a:ext cx="1097280" cy="73152"/>
          </a:xfrm>
          <a:prstGeom prst="rect">
            <a:avLst/>
          </a:prstGeom>
          <a:solidFill>
            <a:srgbClr val="F7A81B"/>
          </a:solidFill>
          <a:ln/>
        </p:spPr>
        <p:txBody>
          <a:bodyPr/>
          <a:lstStyle/>
          <a:p>
            <a:endParaRPr lang="en-AU"/>
          </a:p>
        </p:txBody>
      </p:sp>
      <p:sp>
        <p:nvSpPr>
          <p:cNvPr id="8" name="Text 6"/>
          <p:cNvSpPr/>
          <p:nvPr/>
        </p:nvSpPr>
        <p:spPr>
          <a:xfrm>
            <a:off x="1097280" y="4846320"/>
            <a:ext cx="9144000" cy="411480"/>
          </a:xfrm>
          <a:prstGeom prst="rect">
            <a:avLst/>
          </a:prstGeom>
          <a:noFill/>
          <a:ln/>
        </p:spPr>
        <p:txBody>
          <a:bodyPr wrap="square" lIns="0" tIns="0" rIns="0" bIns="0" rtlCol="0" anchor="ctr"/>
          <a:lstStyle/>
          <a:p>
            <a:pPr marL="0" indent="0" algn="l">
              <a:buNone/>
            </a:pPr>
            <a:r>
              <a:rPr lang="en-US" sz="1800">
                <a:solidFill>
                  <a:srgbClr val="D1DCEE"/>
                </a:solidFill>
                <a:ea typeface="Arial" pitchFamily="34" charset="-122"/>
                <a:cs typeface="Arial" pitchFamily="34" charset="-120"/>
              </a:rPr>
              <a:t>Drop a question in the chat or unmute and have a go.</a:t>
            </a:r>
            <a:endParaRPr lang="en-US" sz="1800"/>
          </a:p>
        </p:txBody>
      </p:sp>
      <p:sp>
        <p:nvSpPr>
          <p:cNvPr id="9" name="Text 7"/>
          <p:cNvSpPr/>
          <p:nvPr/>
        </p:nvSpPr>
        <p:spPr>
          <a:xfrm>
            <a:off x="1097280" y="5257800"/>
            <a:ext cx="9144000" cy="411480"/>
          </a:xfrm>
          <a:prstGeom prst="rect">
            <a:avLst/>
          </a:prstGeom>
          <a:noFill/>
          <a:ln/>
        </p:spPr>
        <p:txBody>
          <a:bodyPr wrap="square" lIns="0" tIns="0" rIns="0" bIns="0" rtlCol="0" anchor="ctr"/>
          <a:lstStyle/>
          <a:p>
            <a:pPr marL="0" indent="0" algn="l">
              <a:buNone/>
            </a:pPr>
            <a:r>
              <a:rPr lang="en-US" sz="1500" i="1">
                <a:solidFill>
                  <a:srgbClr val="F7A81B"/>
                </a:solidFill>
                <a:ea typeface="Arial" pitchFamily="34" charset="-122"/>
                <a:cs typeface="Arial" pitchFamily="34" charset="-120"/>
              </a:rPr>
              <a:t>No question is too basic. If you're wondering, so is someone else.</a:t>
            </a:r>
            <a:endParaRPr lang="en-US" sz="1500"/>
          </a:p>
        </p:txBody>
      </p:sp>
      <p:sp>
        <p:nvSpPr>
          <p:cNvPr id="10" name="Shape 8"/>
          <p:cNvSpPr/>
          <p:nvPr/>
        </p:nvSpPr>
        <p:spPr>
          <a:xfrm>
            <a:off x="1097280" y="5852160"/>
            <a:ext cx="5669280" cy="502920"/>
          </a:xfrm>
          <a:prstGeom prst="rect">
            <a:avLst/>
          </a:prstGeom>
          <a:solidFill>
            <a:srgbClr val="17458F"/>
          </a:solidFill>
          <a:ln/>
        </p:spPr>
        <p:txBody>
          <a:bodyPr/>
          <a:lstStyle/>
          <a:p>
            <a:endParaRPr lang="en-AU"/>
          </a:p>
        </p:txBody>
      </p:sp>
      <p:sp>
        <p:nvSpPr>
          <p:cNvPr id="11" name="Text 9"/>
          <p:cNvSpPr/>
          <p:nvPr/>
        </p:nvSpPr>
        <p:spPr>
          <a:xfrm>
            <a:off x="1097280" y="5852160"/>
            <a:ext cx="5669280" cy="502920"/>
          </a:xfrm>
          <a:prstGeom prst="rect">
            <a:avLst/>
          </a:prstGeom>
          <a:noFill/>
          <a:ln/>
        </p:spPr>
        <p:txBody>
          <a:bodyPr wrap="square" lIns="0" tIns="0" rIns="0" bIns="0" rtlCol="0" anchor="ctr"/>
          <a:lstStyle/>
          <a:p>
            <a:pPr marL="0" indent="0" algn="ctr">
              <a:buNone/>
            </a:pPr>
            <a:r>
              <a:rPr lang="en-US" sz="1500" b="1">
                <a:solidFill>
                  <a:srgbClr val="F7A81B"/>
                </a:solidFill>
                <a:ea typeface="Courier New" pitchFamily="34" charset="-122"/>
                <a:cs typeface="Courier New" pitchFamily="34" charset="-120"/>
              </a:rPr>
              <a:t>publicimage@rotary9660.org.au</a:t>
            </a:r>
            <a:endParaRPr lang="en-US" sz="1500"/>
          </a:p>
        </p:txBody>
      </p:sp>
      <p:sp>
        <p:nvSpPr>
          <p:cNvPr id="12" name="Shape 10"/>
          <p:cNvSpPr/>
          <p:nvPr/>
        </p:nvSpPr>
        <p:spPr>
          <a:xfrm>
            <a:off x="0" y="6419088"/>
            <a:ext cx="12191695" cy="438912"/>
          </a:xfrm>
          <a:prstGeom prst="rect">
            <a:avLst/>
          </a:prstGeom>
          <a:solidFill>
            <a:srgbClr val="0D2E5C"/>
          </a:solidFill>
          <a:ln/>
        </p:spPr>
        <p:txBody>
          <a:bodyPr/>
          <a:lstStyle/>
          <a:p>
            <a:endParaRPr lang="en-AU"/>
          </a:p>
        </p:txBody>
      </p:sp>
      <p:sp>
        <p:nvSpPr>
          <p:cNvPr id="13" name="Text 11"/>
          <p:cNvSpPr/>
          <p:nvPr/>
        </p:nvSpPr>
        <p:spPr>
          <a:xfrm>
            <a:off x="502920" y="6528816"/>
            <a:ext cx="9601200" cy="256032"/>
          </a:xfrm>
          <a:prstGeom prst="rect">
            <a:avLst/>
          </a:prstGeom>
          <a:noFill/>
          <a:ln/>
        </p:spPr>
        <p:txBody>
          <a:bodyPr wrap="square" lIns="0" tIns="0" rIns="0" bIns="0" rtlCol="0" anchor="ctr"/>
          <a:lstStyle/>
          <a:p>
            <a:pPr marL="0" indent="0" algn="l">
              <a:buNone/>
            </a:pPr>
            <a:r>
              <a:rPr lang="en-US" sz="900">
                <a:solidFill>
                  <a:srgbClr val="BFD0E8"/>
                </a:solidFill>
                <a:ea typeface="Arial" pitchFamily="34" charset="-122"/>
                <a:cs typeface="Arial" pitchFamily="34" charset="-120"/>
              </a:rPr>
              <a:t>District 9660 Public Image Committee   |   Training Webinar   |   Sunday 19 April 2026</a:t>
            </a:r>
            <a:endParaRPr lang="en-US" sz="900"/>
          </a:p>
        </p:txBody>
      </p:sp>
      <p:pic>
        <p:nvPicPr>
          <p:cNvPr id="14" name="Image 0" descr="preencoded.png"/>
          <p:cNvPicPr>
            <a:picLocks noChangeAspect="1"/>
          </p:cNvPicPr>
          <p:nvPr/>
        </p:nvPicPr>
        <p:blipFill>
          <a:blip r:embed="rId3"/>
          <a:stretch>
            <a:fillRect/>
          </a:stretch>
        </p:blipFill>
        <p:spPr>
          <a:xfrm>
            <a:off x="10930920" y="6492240"/>
            <a:ext cx="757855" cy="292608"/>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5">
    <p:bg>
      <p:bgPr>
        <a:solidFill>
          <a:srgbClr val="0D2E5C"/>
        </a:solidFill>
        <a:effectLst/>
      </p:bgPr>
    </p:bg>
    <p:spTree>
      <p:nvGrpSpPr>
        <p:cNvPr id="1" name=""/>
        <p:cNvGrpSpPr/>
        <p:nvPr/>
      </p:nvGrpSpPr>
      <p:grpSpPr>
        <a:xfrm>
          <a:off x="0" y="0"/>
          <a:ext cx="0" cy="0"/>
          <a:chOff x="0" y="0"/>
          <a:chExt cx="0" cy="0"/>
        </a:xfrm>
      </p:grpSpPr>
      <p:sp>
        <p:nvSpPr>
          <p:cNvPr id="2" name="Shape 0"/>
          <p:cNvSpPr/>
          <p:nvPr/>
        </p:nvSpPr>
        <p:spPr>
          <a:xfrm>
            <a:off x="0" y="0"/>
            <a:ext cx="365760" cy="6858000"/>
          </a:xfrm>
          <a:prstGeom prst="rect">
            <a:avLst/>
          </a:prstGeom>
          <a:solidFill>
            <a:srgbClr val="F7A81B"/>
          </a:solidFill>
          <a:ln/>
        </p:spPr>
        <p:txBody>
          <a:bodyPr/>
          <a:lstStyle/>
          <a:p>
            <a:endParaRPr lang="en-AU"/>
          </a:p>
        </p:txBody>
      </p:sp>
      <p:sp>
        <p:nvSpPr>
          <p:cNvPr id="3" name="Shape 1"/>
          <p:cNvSpPr/>
          <p:nvPr/>
        </p:nvSpPr>
        <p:spPr>
          <a:xfrm>
            <a:off x="365760" y="0"/>
            <a:ext cx="73152" cy="6858000"/>
          </a:xfrm>
          <a:prstGeom prst="rect">
            <a:avLst/>
          </a:prstGeom>
          <a:solidFill>
            <a:srgbClr val="D41367"/>
          </a:solidFill>
          <a:ln/>
        </p:spPr>
        <p:txBody>
          <a:bodyPr/>
          <a:lstStyle/>
          <a:p>
            <a:endParaRPr lang="en-AU"/>
          </a:p>
        </p:txBody>
      </p:sp>
      <p:sp>
        <p:nvSpPr>
          <p:cNvPr id="4" name="Text 2"/>
          <p:cNvSpPr/>
          <p:nvPr/>
        </p:nvSpPr>
        <p:spPr>
          <a:xfrm>
            <a:off x="1097280" y="1097280"/>
            <a:ext cx="10058400" cy="1280160"/>
          </a:xfrm>
          <a:prstGeom prst="rect">
            <a:avLst/>
          </a:prstGeom>
          <a:noFill/>
          <a:ln/>
        </p:spPr>
        <p:txBody>
          <a:bodyPr wrap="square" lIns="0" tIns="0" rIns="0" bIns="0" rtlCol="0" anchor="ctr"/>
          <a:lstStyle/>
          <a:p>
            <a:pPr marL="0" indent="0" algn="ctr">
              <a:buNone/>
            </a:pPr>
            <a:r>
              <a:rPr lang="en-US" sz="5400" b="1">
                <a:solidFill>
                  <a:srgbClr val="FFFFFF"/>
                </a:solidFill>
                <a:ea typeface="Arial Black" pitchFamily="34" charset="-122"/>
                <a:cs typeface="Arial Black" pitchFamily="34" charset="-120"/>
              </a:rPr>
              <a:t>Let's Do This Together!</a:t>
            </a:r>
            <a:endParaRPr lang="en-US" sz="5400"/>
          </a:p>
        </p:txBody>
      </p:sp>
      <p:sp>
        <p:nvSpPr>
          <p:cNvPr id="5" name="Shape 3"/>
          <p:cNvSpPr/>
          <p:nvPr/>
        </p:nvSpPr>
        <p:spPr>
          <a:xfrm>
            <a:off x="5547208" y="2423160"/>
            <a:ext cx="1097280" cy="73152"/>
          </a:xfrm>
          <a:prstGeom prst="rect">
            <a:avLst/>
          </a:prstGeom>
          <a:solidFill>
            <a:srgbClr val="F7A81B"/>
          </a:solidFill>
          <a:ln/>
        </p:spPr>
        <p:txBody>
          <a:bodyPr/>
          <a:lstStyle/>
          <a:p>
            <a:endParaRPr lang="en-AU"/>
          </a:p>
        </p:txBody>
      </p:sp>
      <p:sp>
        <p:nvSpPr>
          <p:cNvPr id="6" name="Text 4"/>
          <p:cNvSpPr/>
          <p:nvPr/>
        </p:nvSpPr>
        <p:spPr>
          <a:xfrm>
            <a:off x="1097280" y="2743200"/>
            <a:ext cx="10058400" cy="1645920"/>
          </a:xfrm>
          <a:prstGeom prst="rect">
            <a:avLst/>
          </a:prstGeom>
          <a:noFill/>
          <a:ln/>
        </p:spPr>
        <p:txBody>
          <a:bodyPr wrap="square" lIns="0" tIns="0" rIns="0" bIns="0" rtlCol="0" anchor="t"/>
          <a:lstStyle/>
          <a:p>
            <a:pPr marL="0" indent="0" algn="ctr">
              <a:buNone/>
            </a:pPr>
            <a:r>
              <a:rPr lang="en-US" sz="2200">
                <a:solidFill>
                  <a:srgbClr val="D1DCEE"/>
                </a:solidFill>
                <a:ea typeface="Arial" pitchFamily="34" charset="-122"/>
                <a:cs typeface="Arial" pitchFamily="34" charset="-120"/>
              </a:rPr>
              <a:t>Together, we're going to build an engaging, professional</a:t>
            </a:r>
            <a:endParaRPr lang="en-US" sz="2200"/>
          </a:p>
          <a:p>
            <a:pPr marL="0" indent="0" algn="ctr">
              <a:buNone/>
            </a:pPr>
            <a:r>
              <a:rPr lang="en-US" sz="2200">
                <a:solidFill>
                  <a:srgbClr val="D1DCEE"/>
                </a:solidFill>
                <a:ea typeface="Arial" pitchFamily="34" charset="-122"/>
                <a:cs typeface="Arial" pitchFamily="34" charset="-120"/>
              </a:rPr>
              <a:t>public image presence that truly reflects the heart of</a:t>
            </a:r>
            <a:endParaRPr lang="en-US" sz="2200"/>
          </a:p>
          <a:p>
            <a:pPr marL="0" indent="0" algn="ctr">
              <a:buNone/>
            </a:pPr>
            <a:r>
              <a:rPr lang="en-US" sz="2200">
                <a:solidFill>
                  <a:srgbClr val="D1DCEE"/>
                </a:solidFill>
                <a:ea typeface="Arial" pitchFamily="34" charset="-122"/>
                <a:cs typeface="Arial" pitchFamily="34" charset="-120"/>
              </a:rPr>
              <a:t>Rotary in District 9660.</a:t>
            </a:r>
            <a:endParaRPr lang="en-US" sz="2200"/>
          </a:p>
        </p:txBody>
      </p:sp>
      <p:sp>
        <p:nvSpPr>
          <p:cNvPr id="7" name="Shape 5"/>
          <p:cNvSpPr/>
          <p:nvPr/>
        </p:nvSpPr>
        <p:spPr>
          <a:xfrm>
            <a:off x="4267048" y="4526280"/>
            <a:ext cx="3657600" cy="640080"/>
          </a:xfrm>
          <a:prstGeom prst="rect">
            <a:avLst/>
          </a:prstGeom>
          <a:solidFill>
            <a:srgbClr val="F7A81B"/>
          </a:solidFill>
          <a:ln/>
        </p:spPr>
        <p:txBody>
          <a:bodyPr/>
          <a:lstStyle/>
          <a:p>
            <a:endParaRPr lang="en-AU"/>
          </a:p>
        </p:txBody>
      </p:sp>
      <p:sp>
        <p:nvSpPr>
          <p:cNvPr id="8" name="Text 6"/>
          <p:cNvSpPr/>
          <p:nvPr/>
        </p:nvSpPr>
        <p:spPr>
          <a:xfrm>
            <a:off x="4267048" y="4526280"/>
            <a:ext cx="3657600" cy="640080"/>
          </a:xfrm>
          <a:prstGeom prst="rect">
            <a:avLst/>
          </a:prstGeom>
          <a:noFill/>
          <a:ln/>
        </p:spPr>
        <p:txBody>
          <a:bodyPr wrap="square" lIns="0" tIns="0" rIns="0" bIns="0" rtlCol="0" anchor="ctr"/>
          <a:lstStyle/>
          <a:p>
            <a:pPr marL="0" indent="0" algn="ctr">
              <a:buNone/>
            </a:pPr>
            <a:r>
              <a:rPr lang="en-US" sz="2400" b="1">
                <a:solidFill>
                  <a:srgbClr val="0D2E5C"/>
                </a:solidFill>
                <a:ea typeface="Arial Black" pitchFamily="34" charset="-122"/>
                <a:cs typeface="Arial Black" pitchFamily="34" charset="-120"/>
              </a:rPr>
              <a:t>#PeopleOfAction</a:t>
            </a:r>
            <a:endParaRPr lang="en-US" sz="2400"/>
          </a:p>
        </p:txBody>
      </p:sp>
      <p:sp>
        <p:nvSpPr>
          <p:cNvPr id="9" name="Shape 7"/>
          <p:cNvSpPr/>
          <p:nvPr/>
        </p:nvSpPr>
        <p:spPr>
          <a:xfrm>
            <a:off x="3352648" y="5394960"/>
            <a:ext cx="5486400" cy="502920"/>
          </a:xfrm>
          <a:prstGeom prst="rect">
            <a:avLst/>
          </a:prstGeom>
          <a:solidFill>
            <a:srgbClr val="17458F"/>
          </a:solidFill>
          <a:ln/>
        </p:spPr>
        <p:txBody>
          <a:bodyPr/>
          <a:lstStyle/>
          <a:p>
            <a:endParaRPr lang="en-AU"/>
          </a:p>
        </p:txBody>
      </p:sp>
      <p:sp>
        <p:nvSpPr>
          <p:cNvPr id="10" name="Text 8"/>
          <p:cNvSpPr/>
          <p:nvPr/>
        </p:nvSpPr>
        <p:spPr>
          <a:xfrm>
            <a:off x="3352648" y="5394960"/>
            <a:ext cx="5486400" cy="502920"/>
          </a:xfrm>
          <a:prstGeom prst="rect">
            <a:avLst/>
          </a:prstGeom>
          <a:noFill/>
          <a:ln/>
        </p:spPr>
        <p:txBody>
          <a:bodyPr wrap="square" lIns="0" tIns="0" rIns="0" bIns="0" rtlCol="0" anchor="ctr"/>
          <a:lstStyle/>
          <a:p>
            <a:pPr marL="0" indent="0" algn="ctr">
              <a:buNone/>
            </a:pPr>
            <a:r>
              <a:rPr lang="en-US" sz="1400" b="1">
                <a:solidFill>
                  <a:srgbClr val="FFFFFF"/>
                </a:solidFill>
                <a:ea typeface="Arial Black" pitchFamily="34" charset="-122"/>
                <a:cs typeface="Arial Black" pitchFamily="34" charset="-120"/>
              </a:rPr>
              <a:t>District Public Image Committee 2026-27</a:t>
            </a:r>
            <a:endParaRPr lang="en-US" sz="1400"/>
          </a:p>
        </p:txBody>
      </p:sp>
      <p:sp>
        <p:nvSpPr>
          <p:cNvPr id="11" name="Text 9"/>
          <p:cNvSpPr/>
          <p:nvPr/>
        </p:nvSpPr>
        <p:spPr>
          <a:xfrm>
            <a:off x="548640" y="5989320"/>
            <a:ext cx="11094415" cy="365760"/>
          </a:xfrm>
          <a:prstGeom prst="rect">
            <a:avLst/>
          </a:prstGeom>
          <a:noFill/>
          <a:ln/>
        </p:spPr>
        <p:txBody>
          <a:bodyPr wrap="square" lIns="0" tIns="0" rIns="0" bIns="0" rtlCol="0" anchor="ctr"/>
          <a:lstStyle/>
          <a:p>
            <a:pPr marL="0" indent="0" algn="ctr">
              <a:buNone/>
            </a:pPr>
            <a:r>
              <a:rPr lang="en-US" sz="1300" b="1">
                <a:solidFill>
                  <a:srgbClr val="F7A81B"/>
                </a:solidFill>
                <a:ea typeface="Courier New" pitchFamily="34" charset="-122"/>
                <a:cs typeface="Courier New" pitchFamily="34" charset="-120"/>
              </a:rPr>
              <a:t>publicimage@rotary9660.org.au</a:t>
            </a:r>
            <a:endParaRPr lang="en-US" sz="1300"/>
          </a:p>
        </p:txBody>
      </p:sp>
      <p:sp>
        <p:nvSpPr>
          <p:cNvPr id="12" name="Shape 10"/>
          <p:cNvSpPr/>
          <p:nvPr/>
        </p:nvSpPr>
        <p:spPr>
          <a:xfrm>
            <a:off x="0" y="6419088"/>
            <a:ext cx="12191695" cy="438912"/>
          </a:xfrm>
          <a:prstGeom prst="rect">
            <a:avLst/>
          </a:prstGeom>
          <a:solidFill>
            <a:srgbClr val="0D2E5C"/>
          </a:solidFill>
          <a:ln/>
        </p:spPr>
        <p:txBody>
          <a:bodyPr/>
          <a:lstStyle/>
          <a:p>
            <a:endParaRPr lang="en-AU"/>
          </a:p>
        </p:txBody>
      </p:sp>
      <p:sp>
        <p:nvSpPr>
          <p:cNvPr id="13" name="Text 11"/>
          <p:cNvSpPr/>
          <p:nvPr/>
        </p:nvSpPr>
        <p:spPr>
          <a:xfrm>
            <a:off x="502920" y="6528816"/>
            <a:ext cx="9601200" cy="256032"/>
          </a:xfrm>
          <a:prstGeom prst="rect">
            <a:avLst/>
          </a:prstGeom>
          <a:noFill/>
          <a:ln/>
        </p:spPr>
        <p:txBody>
          <a:bodyPr wrap="square" lIns="0" tIns="0" rIns="0" bIns="0" rtlCol="0" anchor="ctr"/>
          <a:lstStyle/>
          <a:p>
            <a:pPr marL="0" indent="0" algn="l">
              <a:buNone/>
            </a:pPr>
            <a:r>
              <a:rPr lang="en-US" sz="900">
                <a:solidFill>
                  <a:srgbClr val="BFD0E8"/>
                </a:solidFill>
                <a:ea typeface="Arial" pitchFamily="34" charset="-122"/>
                <a:cs typeface="Arial" pitchFamily="34" charset="-120"/>
              </a:rPr>
              <a:t>Rotary District 9660   |   Service Above Self   |   Sunday 19 April 2026</a:t>
            </a:r>
            <a:endParaRPr lang="en-US" sz="900"/>
          </a:p>
        </p:txBody>
      </p:sp>
      <p:pic>
        <p:nvPicPr>
          <p:cNvPr id="14" name="Image 0" descr="preencoded.png"/>
          <p:cNvPicPr>
            <a:picLocks noChangeAspect="1"/>
          </p:cNvPicPr>
          <p:nvPr/>
        </p:nvPicPr>
        <p:blipFill>
          <a:blip r:embed="rId3"/>
          <a:stretch>
            <a:fillRect/>
          </a:stretch>
        </p:blipFill>
        <p:spPr>
          <a:xfrm>
            <a:off x="10930920" y="6492240"/>
            <a:ext cx="757855" cy="29260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05840"/>
          </a:xfrm>
          <a:prstGeom prst="rect">
            <a:avLst/>
          </a:prstGeom>
          <a:solidFill>
            <a:srgbClr val="17458F"/>
          </a:solidFill>
          <a:ln/>
        </p:spPr>
        <p:txBody>
          <a:bodyPr/>
          <a:lstStyle/>
          <a:p>
            <a:endParaRPr lang="en-AU"/>
          </a:p>
        </p:txBody>
      </p:sp>
      <p:sp>
        <p:nvSpPr>
          <p:cNvPr id="3" name="Shape 1"/>
          <p:cNvSpPr/>
          <p:nvPr/>
        </p:nvSpPr>
        <p:spPr>
          <a:xfrm>
            <a:off x="0" y="1005840"/>
            <a:ext cx="12191695" cy="73152"/>
          </a:xfrm>
          <a:prstGeom prst="rect">
            <a:avLst/>
          </a:prstGeom>
          <a:solidFill>
            <a:srgbClr val="F7A81B"/>
          </a:solidFill>
          <a:ln/>
        </p:spPr>
        <p:txBody>
          <a:bodyPr/>
          <a:lstStyle/>
          <a:p>
            <a:endParaRPr lang="en-AU"/>
          </a:p>
        </p:txBody>
      </p:sp>
      <p:sp>
        <p:nvSpPr>
          <p:cNvPr id="4" name="Text 2"/>
          <p:cNvSpPr/>
          <p:nvPr/>
        </p:nvSpPr>
        <p:spPr>
          <a:xfrm>
            <a:off x="548640" y="91440"/>
            <a:ext cx="11094415" cy="548640"/>
          </a:xfrm>
          <a:prstGeom prst="rect">
            <a:avLst/>
          </a:prstGeom>
          <a:noFill/>
          <a:ln/>
        </p:spPr>
        <p:txBody>
          <a:bodyPr wrap="square" lIns="0" tIns="0" rIns="0" bIns="0" rtlCol="0" anchor="ctr"/>
          <a:lstStyle/>
          <a:p>
            <a:pPr marL="0" indent="0" algn="l">
              <a:buNone/>
            </a:pPr>
            <a:r>
              <a:rPr lang="en-US" sz="3000" b="1">
                <a:solidFill>
                  <a:srgbClr val="FFFFFF"/>
                </a:solidFill>
                <a:ea typeface="Arial Black" pitchFamily="34" charset="-122"/>
                <a:cs typeface="Arial Black" pitchFamily="34" charset="-120"/>
              </a:rPr>
              <a:t>Our Mission: Teach, Support, Empower</a:t>
            </a:r>
            <a:endParaRPr lang="en-US" sz="3000"/>
          </a:p>
        </p:txBody>
      </p:sp>
      <p:sp>
        <p:nvSpPr>
          <p:cNvPr id="5" name="Text 3"/>
          <p:cNvSpPr/>
          <p:nvPr/>
        </p:nvSpPr>
        <p:spPr>
          <a:xfrm>
            <a:off x="548640" y="640080"/>
            <a:ext cx="11094415" cy="320040"/>
          </a:xfrm>
          <a:prstGeom prst="rect">
            <a:avLst/>
          </a:prstGeom>
          <a:noFill/>
          <a:ln/>
        </p:spPr>
        <p:txBody>
          <a:bodyPr wrap="square" lIns="0" tIns="0" rIns="0" bIns="0" rtlCol="0" anchor="ctr"/>
          <a:lstStyle/>
          <a:p>
            <a:pPr marL="0" indent="0" algn="l">
              <a:buNone/>
            </a:pPr>
            <a:r>
              <a:rPr lang="en-US" sz="1300" i="1">
                <a:solidFill>
                  <a:srgbClr val="F7A81B"/>
                </a:solidFill>
                <a:ea typeface="Arial" pitchFamily="34" charset="-122"/>
                <a:cs typeface="Arial" pitchFamily="34" charset="-120"/>
              </a:rPr>
              <a:t>Building the capacity of every club in the district</a:t>
            </a:r>
            <a:endParaRPr lang="en-US" sz="1300"/>
          </a:p>
        </p:txBody>
      </p:sp>
      <p:sp>
        <p:nvSpPr>
          <p:cNvPr id="6" name="Text 4"/>
          <p:cNvSpPr/>
          <p:nvPr/>
        </p:nvSpPr>
        <p:spPr>
          <a:xfrm>
            <a:off x="548640" y="1325880"/>
            <a:ext cx="11094415" cy="640080"/>
          </a:xfrm>
          <a:prstGeom prst="rect">
            <a:avLst/>
          </a:prstGeom>
          <a:noFill/>
          <a:ln/>
        </p:spPr>
        <p:txBody>
          <a:bodyPr wrap="square" lIns="0" tIns="0" rIns="0" bIns="0" rtlCol="0" anchor="t"/>
          <a:lstStyle/>
          <a:p>
            <a:pPr marL="0" indent="0" algn="l">
              <a:buNone/>
            </a:pPr>
            <a:r>
              <a:rPr lang="en-US" sz="1300">
                <a:solidFill>
                  <a:srgbClr val="4B5563"/>
                </a:solidFill>
                <a:ea typeface="Arial" pitchFamily="34" charset="-122"/>
                <a:cs typeface="Arial" pitchFamily="34" charset="-120"/>
              </a:rPr>
              <a:t>We're not just creating content for the district. A large part of our role is teaching and supporting clubs to promote themselves effectively. When clubs succeed, the whole district benefits.</a:t>
            </a:r>
            <a:endParaRPr lang="en-US" sz="1300"/>
          </a:p>
        </p:txBody>
      </p:sp>
      <p:sp>
        <p:nvSpPr>
          <p:cNvPr id="7" name="Shape 5"/>
          <p:cNvSpPr/>
          <p:nvPr/>
        </p:nvSpPr>
        <p:spPr>
          <a:xfrm>
            <a:off x="548640" y="2331720"/>
            <a:ext cx="3675888" cy="3566160"/>
          </a:xfrm>
          <a:prstGeom prst="rect">
            <a:avLst/>
          </a:prstGeom>
          <a:solidFill>
            <a:srgbClr val="FAFAFA"/>
          </a:solidFill>
          <a:ln w="9525">
            <a:solidFill>
              <a:srgbClr val="E5E7EB"/>
            </a:solidFill>
            <a:prstDash val="solid"/>
          </a:ln>
          <a:effectLst>
            <a:outerShdw blurRad="127000" dist="38100" dir="5400000" algn="bl" rotWithShape="0">
              <a:srgbClr val="000000">
                <a:alpha val="12000"/>
              </a:srgbClr>
            </a:outerShdw>
          </a:effectLst>
        </p:spPr>
        <p:txBody>
          <a:bodyPr/>
          <a:lstStyle/>
          <a:p>
            <a:endParaRPr lang="en-AU"/>
          </a:p>
        </p:txBody>
      </p:sp>
      <p:sp>
        <p:nvSpPr>
          <p:cNvPr id="8" name="Shape 6"/>
          <p:cNvSpPr/>
          <p:nvPr/>
        </p:nvSpPr>
        <p:spPr>
          <a:xfrm>
            <a:off x="548640" y="2331720"/>
            <a:ext cx="3675888" cy="1280160"/>
          </a:xfrm>
          <a:prstGeom prst="rect">
            <a:avLst/>
          </a:prstGeom>
          <a:solidFill>
            <a:srgbClr val="17458F"/>
          </a:solidFill>
          <a:ln/>
        </p:spPr>
        <p:txBody>
          <a:bodyPr/>
          <a:lstStyle/>
          <a:p>
            <a:endParaRPr lang="en-AU"/>
          </a:p>
        </p:txBody>
      </p:sp>
      <p:sp>
        <p:nvSpPr>
          <p:cNvPr id="9" name="Text 7"/>
          <p:cNvSpPr/>
          <p:nvPr/>
        </p:nvSpPr>
        <p:spPr>
          <a:xfrm>
            <a:off x="548640" y="2331720"/>
            <a:ext cx="3675888" cy="1280160"/>
          </a:xfrm>
          <a:prstGeom prst="rect">
            <a:avLst/>
          </a:prstGeom>
          <a:noFill/>
          <a:ln/>
        </p:spPr>
        <p:txBody>
          <a:bodyPr wrap="square" lIns="0" tIns="0" rIns="0" bIns="0" rtlCol="0" anchor="ctr"/>
          <a:lstStyle/>
          <a:p>
            <a:pPr marL="0" indent="0" algn="ctr">
              <a:buNone/>
            </a:pPr>
            <a:r>
              <a:rPr lang="en-US" sz="3400" b="1" kern="0" spc="400">
                <a:solidFill>
                  <a:srgbClr val="FFFFFF"/>
                </a:solidFill>
                <a:ea typeface="Arial Black" pitchFamily="34" charset="-122"/>
                <a:cs typeface="Arial Black" pitchFamily="34" charset="-120"/>
              </a:rPr>
              <a:t>TEACH</a:t>
            </a:r>
            <a:endParaRPr lang="en-US" sz="3400"/>
          </a:p>
        </p:txBody>
      </p:sp>
      <p:sp>
        <p:nvSpPr>
          <p:cNvPr id="10" name="Shape 8"/>
          <p:cNvSpPr/>
          <p:nvPr/>
        </p:nvSpPr>
        <p:spPr>
          <a:xfrm>
            <a:off x="2066544" y="3794760"/>
            <a:ext cx="640080" cy="45720"/>
          </a:xfrm>
          <a:prstGeom prst="rect">
            <a:avLst/>
          </a:prstGeom>
          <a:solidFill>
            <a:srgbClr val="F7A81B"/>
          </a:solidFill>
          <a:ln/>
        </p:spPr>
        <p:txBody>
          <a:bodyPr/>
          <a:lstStyle/>
          <a:p>
            <a:endParaRPr lang="en-AU"/>
          </a:p>
        </p:txBody>
      </p:sp>
      <p:sp>
        <p:nvSpPr>
          <p:cNvPr id="11" name="Text 9"/>
          <p:cNvSpPr/>
          <p:nvPr/>
        </p:nvSpPr>
        <p:spPr>
          <a:xfrm>
            <a:off x="868680" y="4023360"/>
            <a:ext cx="3035808" cy="1737360"/>
          </a:xfrm>
          <a:prstGeom prst="rect">
            <a:avLst/>
          </a:prstGeom>
          <a:noFill/>
          <a:ln/>
        </p:spPr>
        <p:txBody>
          <a:bodyPr wrap="square" lIns="0" tIns="0" rIns="0" bIns="0" rtlCol="0" anchor="t"/>
          <a:lstStyle/>
          <a:p>
            <a:pPr marL="0" indent="0" algn="ctr">
              <a:buNone/>
            </a:pPr>
            <a:r>
              <a:rPr lang="en-US" sz="1300">
                <a:solidFill>
                  <a:srgbClr val="1F2937"/>
                </a:solidFill>
                <a:ea typeface="Arial" pitchFamily="34" charset="-122"/>
                <a:cs typeface="Arial" pitchFamily="34" charset="-120"/>
              </a:rPr>
              <a:t>Run workshops, create training videos, and build a resource library clubs can access any time.</a:t>
            </a:r>
            <a:endParaRPr lang="en-US" sz="1300"/>
          </a:p>
        </p:txBody>
      </p:sp>
      <p:sp>
        <p:nvSpPr>
          <p:cNvPr id="12" name="Shape 10"/>
          <p:cNvSpPr/>
          <p:nvPr/>
        </p:nvSpPr>
        <p:spPr>
          <a:xfrm>
            <a:off x="4407408" y="2331720"/>
            <a:ext cx="3675888" cy="3566160"/>
          </a:xfrm>
          <a:prstGeom prst="rect">
            <a:avLst/>
          </a:prstGeom>
          <a:solidFill>
            <a:srgbClr val="FAFAFA"/>
          </a:solidFill>
          <a:ln w="9525">
            <a:solidFill>
              <a:srgbClr val="E5E7EB"/>
            </a:solidFill>
            <a:prstDash val="solid"/>
          </a:ln>
          <a:effectLst>
            <a:outerShdw blurRad="127000" dist="38100" dir="5400000" algn="bl" rotWithShape="0">
              <a:srgbClr val="000000">
                <a:alpha val="12000"/>
              </a:srgbClr>
            </a:outerShdw>
          </a:effectLst>
        </p:spPr>
        <p:txBody>
          <a:bodyPr/>
          <a:lstStyle/>
          <a:p>
            <a:endParaRPr lang="en-AU"/>
          </a:p>
        </p:txBody>
      </p:sp>
      <p:sp>
        <p:nvSpPr>
          <p:cNvPr id="13" name="Shape 11"/>
          <p:cNvSpPr/>
          <p:nvPr/>
        </p:nvSpPr>
        <p:spPr>
          <a:xfrm>
            <a:off x="4407408" y="2331720"/>
            <a:ext cx="3675888" cy="1280160"/>
          </a:xfrm>
          <a:prstGeom prst="rect">
            <a:avLst/>
          </a:prstGeom>
          <a:solidFill>
            <a:srgbClr val="F7A81B"/>
          </a:solidFill>
          <a:ln/>
        </p:spPr>
        <p:txBody>
          <a:bodyPr/>
          <a:lstStyle/>
          <a:p>
            <a:endParaRPr lang="en-AU"/>
          </a:p>
        </p:txBody>
      </p:sp>
      <p:sp>
        <p:nvSpPr>
          <p:cNvPr id="14" name="Text 12"/>
          <p:cNvSpPr/>
          <p:nvPr/>
        </p:nvSpPr>
        <p:spPr>
          <a:xfrm>
            <a:off x="4407408" y="2331720"/>
            <a:ext cx="3675888" cy="1280160"/>
          </a:xfrm>
          <a:prstGeom prst="rect">
            <a:avLst/>
          </a:prstGeom>
          <a:noFill/>
          <a:ln/>
        </p:spPr>
        <p:txBody>
          <a:bodyPr wrap="square" lIns="0" tIns="0" rIns="0" bIns="0" rtlCol="0" anchor="ctr"/>
          <a:lstStyle/>
          <a:p>
            <a:pPr marL="0" indent="0" algn="ctr">
              <a:buNone/>
            </a:pPr>
            <a:r>
              <a:rPr lang="en-US" sz="3400" b="1" kern="0" spc="400">
                <a:solidFill>
                  <a:srgbClr val="FFFFFF"/>
                </a:solidFill>
                <a:ea typeface="Arial Black" pitchFamily="34" charset="-122"/>
                <a:cs typeface="Arial Black" pitchFamily="34" charset="-120"/>
              </a:rPr>
              <a:t>SUPPORT</a:t>
            </a:r>
            <a:endParaRPr lang="en-US" sz="3400"/>
          </a:p>
        </p:txBody>
      </p:sp>
      <p:sp>
        <p:nvSpPr>
          <p:cNvPr id="15" name="Shape 13"/>
          <p:cNvSpPr/>
          <p:nvPr/>
        </p:nvSpPr>
        <p:spPr>
          <a:xfrm>
            <a:off x="5925312" y="3794760"/>
            <a:ext cx="640080" cy="45720"/>
          </a:xfrm>
          <a:prstGeom prst="rect">
            <a:avLst/>
          </a:prstGeom>
          <a:solidFill>
            <a:srgbClr val="F7A81B"/>
          </a:solidFill>
          <a:ln/>
        </p:spPr>
        <p:txBody>
          <a:bodyPr/>
          <a:lstStyle/>
          <a:p>
            <a:endParaRPr lang="en-AU"/>
          </a:p>
        </p:txBody>
      </p:sp>
      <p:sp>
        <p:nvSpPr>
          <p:cNvPr id="16" name="Text 14"/>
          <p:cNvSpPr/>
          <p:nvPr/>
        </p:nvSpPr>
        <p:spPr>
          <a:xfrm>
            <a:off x="4727448" y="4023360"/>
            <a:ext cx="3035808" cy="1737360"/>
          </a:xfrm>
          <a:prstGeom prst="rect">
            <a:avLst/>
          </a:prstGeom>
          <a:noFill/>
          <a:ln/>
        </p:spPr>
        <p:txBody>
          <a:bodyPr wrap="square" lIns="0" tIns="0" rIns="0" bIns="0" rtlCol="0" anchor="t"/>
          <a:lstStyle/>
          <a:p>
            <a:pPr marL="0" indent="0" algn="ctr">
              <a:buNone/>
            </a:pPr>
            <a:r>
              <a:rPr lang="en-US" sz="1300">
                <a:solidFill>
                  <a:srgbClr val="1F2937"/>
                </a:solidFill>
                <a:ea typeface="Arial" pitchFamily="34" charset="-122"/>
                <a:cs typeface="Arial" pitchFamily="34" charset="-120"/>
              </a:rPr>
              <a:t>Provide templates, offer guidance on branding, and be a resource when clubs need help.</a:t>
            </a:r>
            <a:endParaRPr lang="en-US" sz="1300"/>
          </a:p>
        </p:txBody>
      </p:sp>
      <p:sp>
        <p:nvSpPr>
          <p:cNvPr id="17" name="Shape 15"/>
          <p:cNvSpPr/>
          <p:nvPr/>
        </p:nvSpPr>
        <p:spPr>
          <a:xfrm>
            <a:off x="8266176" y="2331720"/>
            <a:ext cx="3675888" cy="3566160"/>
          </a:xfrm>
          <a:prstGeom prst="rect">
            <a:avLst/>
          </a:prstGeom>
          <a:solidFill>
            <a:srgbClr val="FAFAFA"/>
          </a:solidFill>
          <a:ln w="9525">
            <a:solidFill>
              <a:srgbClr val="E5E7EB"/>
            </a:solidFill>
            <a:prstDash val="solid"/>
          </a:ln>
          <a:effectLst>
            <a:outerShdw blurRad="127000" dist="38100" dir="5400000" algn="bl" rotWithShape="0">
              <a:srgbClr val="000000">
                <a:alpha val="12000"/>
              </a:srgbClr>
            </a:outerShdw>
          </a:effectLst>
        </p:spPr>
        <p:txBody>
          <a:bodyPr/>
          <a:lstStyle/>
          <a:p>
            <a:endParaRPr lang="en-AU"/>
          </a:p>
        </p:txBody>
      </p:sp>
      <p:sp>
        <p:nvSpPr>
          <p:cNvPr id="18" name="Shape 16"/>
          <p:cNvSpPr/>
          <p:nvPr/>
        </p:nvSpPr>
        <p:spPr>
          <a:xfrm>
            <a:off x="8266176" y="2331720"/>
            <a:ext cx="3675888" cy="1280160"/>
          </a:xfrm>
          <a:prstGeom prst="rect">
            <a:avLst/>
          </a:prstGeom>
          <a:solidFill>
            <a:srgbClr val="D41367"/>
          </a:solidFill>
          <a:ln/>
        </p:spPr>
        <p:txBody>
          <a:bodyPr/>
          <a:lstStyle/>
          <a:p>
            <a:endParaRPr lang="en-AU"/>
          </a:p>
        </p:txBody>
      </p:sp>
      <p:sp>
        <p:nvSpPr>
          <p:cNvPr id="19" name="Text 17"/>
          <p:cNvSpPr/>
          <p:nvPr/>
        </p:nvSpPr>
        <p:spPr>
          <a:xfrm>
            <a:off x="8266176" y="2331720"/>
            <a:ext cx="3675888" cy="1280160"/>
          </a:xfrm>
          <a:prstGeom prst="rect">
            <a:avLst/>
          </a:prstGeom>
          <a:noFill/>
          <a:ln/>
        </p:spPr>
        <p:txBody>
          <a:bodyPr wrap="square" lIns="0" tIns="0" rIns="0" bIns="0" rtlCol="0" anchor="ctr"/>
          <a:lstStyle/>
          <a:p>
            <a:pPr marL="0" indent="0" algn="ctr">
              <a:buNone/>
            </a:pPr>
            <a:r>
              <a:rPr lang="en-US" sz="3400" b="1" kern="0" spc="400">
                <a:solidFill>
                  <a:srgbClr val="FFFFFF"/>
                </a:solidFill>
                <a:ea typeface="Arial Black" pitchFamily="34" charset="-122"/>
                <a:cs typeface="Arial Black" pitchFamily="34" charset="-120"/>
              </a:rPr>
              <a:t>EMPOWER</a:t>
            </a:r>
            <a:endParaRPr lang="en-US" sz="3400"/>
          </a:p>
        </p:txBody>
      </p:sp>
      <p:sp>
        <p:nvSpPr>
          <p:cNvPr id="20" name="Shape 18"/>
          <p:cNvSpPr/>
          <p:nvPr/>
        </p:nvSpPr>
        <p:spPr>
          <a:xfrm>
            <a:off x="9784080" y="3794760"/>
            <a:ext cx="640080" cy="45720"/>
          </a:xfrm>
          <a:prstGeom prst="rect">
            <a:avLst/>
          </a:prstGeom>
          <a:solidFill>
            <a:srgbClr val="F7A81B"/>
          </a:solidFill>
          <a:ln/>
        </p:spPr>
        <p:txBody>
          <a:bodyPr/>
          <a:lstStyle/>
          <a:p>
            <a:endParaRPr lang="en-AU"/>
          </a:p>
        </p:txBody>
      </p:sp>
      <p:sp>
        <p:nvSpPr>
          <p:cNvPr id="21" name="Text 19"/>
          <p:cNvSpPr/>
          <p:nvPr/>
        </p:nvSpPr>
        <p:spPr>
          <a:xfrm>
            <a:off x="8586216" y="4023360"/>
            <a:ext cx="3035808" cy="1737360"/>
          </a:xfrm>
          <a:prstGeom prst="rect">
            <a:avLst/>
          </a:prstGeom>
          <a:noFill/>
          <a:ln/>
        </p:spPr>
        <p:txBody>
          <a:bodyPr wrap="square" lIns="0" tIns="0" rIns="0" bIns="0" rtlCol="0" anchor="t"/>
          <a:lstStyle/>
          <a:p>
            <a:pPr marL="0" indent="0" algn="ctr">
              <a:buNone/>
            </a:pPr>
            <a:r>
              <a:rPr lang="en-US" sz="1300">
                <a:solidFill>
                  <a:srgbClr val="1F2937"/>
                </a:solidFill>
                <a:ea typeface="Arial" pitchFamily="34" charset="-122"/>
                <a:cs typeface="Arial" pitchFamily="34" charset="-120"/>
              </a:rPr>
              <a:t>Build club capacity so they can promote Rotary confidently in their own communities.</a:t>
            </a:r>
            <a:endParaRPr lang="en-US" sz="1300"/>
          </a:p>
        </p:txBody>
      </p:sp>
      <p:sp>
        <p:nvSpPr>
          <p:cNvPr id="22" name="Shape 20"/>
          <p:cNvSpPr/>
          <p:nvPr/>
        </p:nvSpPr>
        <p:spPr>
          <a:xfrm>
            <a:off x="457200" y="6473952"/>
            <a:ext cx="11277295" cy="13716"/>
          </a:xfrm>
          <a:prstGeom prst="rect">
            <a:avLst/>
          </a:prstGeom>
          <a:solidFill>
            <a:srgbClr val="E5E7EB"/>
          </a:solidFill>
          <a:ln/>
        </p:spPr>
        <p:txBody>
          <a:bodyPr/>
          <a:lstStyle/>
          <a:p>
            <a:endParaRPr lang="en-AU"/>
          </a:p>
        </p:txBody>
      </p:sp>
      <p:sp>
        <p:nvSpPr>
          <p:cNvPr id="23" name="Text 21"/>
          <p:cNvSpPr/>
          <p:nvPr/>
        </p:nvSpPr>
        <p:spPr>
          <a:xfrm>
            <a:off x="502920" y="6528816"/>
            <a:ext cx="9601200" cy="256032"/>
          </a:xfrm>
          <a:prstGeom prst="rect">
            <a:avLst/>
          </a:prstGeom>
          <a:noFill/>
          <a:ln/>
        </p:spPr>
        <p:txBody>
          <a:bodyPr wrap="square" lIns="0" tIns="0" rIns="0" bIns="0" rtlCol="0" anchor="ctr"/>
          <a:lstStyle/>
          <a:p>
            <a:pPr marL="0" indent="0" algn="l">
              <a:buNone/>
            </a:pPr>
            <a:r>
              <a:rPr lang="en-US" sz="900">
                <a:solidFill>
                  <a:srgbClr val="6B7280"/>
                </a:solidFill>
                <a:ea typeface="Arial" pitchFamily="34" charset="-122"/>
                <a:cs typeface="Arial" pitchFamily="34" charset="-120"/>
              </a:rPr>
              <a:t>District 9660 Public Image Committee   |   Training Webinar   |   Sunday 19 April 2026</a:t>
            </a:r>
            <a:endParaRPr lang="en-US" sz="900"/>
          </a:p>
        </p:txBody>
      </p:sp>
      <p:pic>
        <p:nvPicPr>
          <p:cNvPr id="25" name="Image 0" descr="preencoded.png">
            <a:extLst>
              <a:ext uri="{FF2B5EF4-FFF2-40B4-BE49-F238E27FC236}">
                <a16:creationId xmlns:a16="http://schemas.microsoft.com/office/drawing/2014/main" id="{78E2C055-8574-E868-1DB2-ECD152225181}"/>
              </a:ext>
            </a:extLst>
          </p:cNvPr>
          <p:cNvPicPr>
            <a:picLocks noChangeAspect="1"/>
          </p:cNvPicPr>
          <p:nvPr/>
        </p:nvPicPr>
        <p:blipFill>
          <a:blip r:embed="rId3"/>
          <a:stretch>
            <a:fillRect/>
          </a:stretch>
        </p:blipFill>
        <p:spPr>
          <a:xfrm>
            <a:off x="11329233" y="73152"/>
            <a:ext cx="757855" cy="29260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05840"/>
          </a:xfrm>
          <a:prstGeom prst="rect">
            <a:avLst/>
          </a:prstGeom>
          <a:solidFill>
            <a:srgbClr val="17458F"/>
          </a:solidFill>
          <a:ln/>
        </p:spPr>
        <p:txBody>
          <a:bodyPr/>
          <a:lstStyle/>
          <a:p>
            <a:endParaRPr lang="en-AU"/>
          </a:p>
        </p:txBody>
      </p:sp>
      <p:sp>
        <p:nvSpPr>
          <p:cNvPr id="3" name="Shape 1"/>
          <p:cNvSpPr/>
          <p:nvPr/>
        </p:nvSpPr>
        <p:spPr>
          <a:xfrm>
            <a:off x="0" y="1005840"/>
            <a:ext cx="12191695" cy="73152"/>
          </a:xfrm>
          <a:prstGeom prst="rect">
            <a:avLst/>
          </a:prstGeom>
          <a:solidFill>
            <a:srgbClr val="F7A81B"/>
          </a:solidFill>
          <a:ln/>
        </p:spPr>
        <p:txBody>
          <a:bodyPr/>
          <a:lstStyle/>
          <a:p>
            <a:endParaRPr lang="en-AU"/>
          </a:p>
        </p:txBody>
      </p:sp>
      <p:sp>
        <p:nvSpPr>
          <p:cNvPr id="4" name="Text 2"/>
          <p:cNvSpPr/>
          <p:nvPr/>
        </p:nvSpPr>
        <p:spPr>
          <a:xfrm>
            <a:off x="548640" y="91440"/>
            <a:ext cx="11094415" cy="548640"/>
          </a:xfrm>
          <a:prstGeom prst="rect">
            <a:avLst/>
          </a:prstGeom>
          <a:noFill/>
          <a:ln/>
        </p:spPr>
        <p:txBody>
          <a:bodyPr wrap="square" lIns="0" tIns="0" rIns="0" bIns="0" rtlCol="0" anchor="ctr"/>
          <a:lstStyle/>
          <a:p>
            <a:pPr marL="0" indent="0" algn="l">
              <a:buNone/>
            </a:pPr>
            <a:r>
              <a:rPr lang="en-US" sz="3000" b="1">
                <a:solidFill>
                  <a:srgbClr val="FFFFFF"/>
                </a:solidFill>
                <a:ea typeface="Arial Black" pitchFamily="34" charset="-122"/>
                <a:cs typeface="Arial Black" pitchFamily="34" charset="-120"/>
              </a:rPr>
              <a:t>Your 2026-27 District PI Team</a:t>
            </a:r>
            <a:endParaRPr lang="en-US" sz="3000"/>
          </a:p>
        </p:txBody>
      </p:sp>
      <p:sp>
        <p:nvSpPr>
          <p:cNvPr id="5" name="Text 3"/>
          <p:cNvSpPr/>
          <p:nvPr/>
        </p:nvSpPr>
        <p:spPr>
          <a:xfrm>
            <a:off x="548640" y="640080"/>
            <a:ext cx="11094415" cy="320040"/>
          </a:xfrm>
          <a:prstGeom prst="rect">
            <a:avLst/>
          </a:prstGeom>
          <a:noFill/>
          <a:ln/>
        </p:spPr>
        <p:txBody>
          <a:bodyPr wrap="square" lIns="0" tIns="0" rIns="0" bIns="0" rtlCol="0" anchor="ctr"/>
          <a:lstStyle/>
          <a:p>
            <a:pPr marL="0" indent="0" algn="l">
              <a:buNone/>
            </a:pPr>
            <a:r>
              <a:rPr lang="en-US" sz="1300" i="1">
                <a:solidFill>
                  <a:srgbClr val="F7A81B"/>
                </a:solidFill>
                <a:ea typeface="Arial" pitchFamily="34" charset="-122"/>
                <a:cs typeface="Arial" pitchFamily="34" charset="-120"/>
              </a:rPr>
              <a:t>Five specialist teams. One unified goal.</a:t>
            </a:r>
            <a:endParaRPr lang="en-US" sz="1300"/>
          </a:p>
        </p:txBody>
      </p:sp>
      <p:sp>
        <p:nvSpPr>
          <p:cNvPr id="6" name="Shape 4"/>
          <p:cNvSpPr/>
          <p:nvPr/>
        </p:nvSpPr>
        <p:spPr>
          <a:xfrm>
            <a:off x="548640" y="1417320"/>
            <a:ext cx="2212848" cy="4389120"/>
          </a:xfrm>
          <a:prstGeom prst="rect">
            <a:avLst/>
          </a:prstGeom>
          <a:solidFill>
            <a:srgbClr val="FFFFFF"/>
          </a:solidFill>
          <a:ln w="9525">
            <a:solidFill>
              <a:srgbClr val="E5E7EB"/>
            </a:solidFill>
            <a:prstDash val="solid"/>
          </a:ln>
          <a:effectLst>
            <a:outerShdw blurRad="101600" dist="25400" dir="5400000" algn="bl" rotWithShape="0">
              <a:srgbClr val="000000">
                <a:alpha val="10000"/>
              </a:srgbClr>
            </a:outerShdw>
          </a:effectLst>
        </p:spPr>
        <p:txBody>
          <a:bodyPr/>
          <a:lstStyle/>
          <a:p>
            <a:endParaRPr lang="en-AU"/>
          </a:p>
        </p:txBody>
      </p:sp>
      <p:sp>
        <p:nvSpPr>
          <p:cNvPr id="7" name="Shape 5"/>
          <p:cNvSpPr/>
          <p:nvPr/>
        </p:nvSpPr>
        <p:spPr>
          <a:xfrm>
            <a:off x="548640" y="1417320"/>
            <a:ext cx="2212848" cy="822960"/>
          </a:xfrm>
          <a:prstGeom prst="rect">
            <a:avLst/>
          </a:prstGeom>
          <a:solidFill>
            <a:srgbClr val="17458F"/>
          </a:solidFill>
          <a:ln/>
        </p:spPr>
        <p:txBody>
          <a:bodyPr/>
          <a:lstStyle/>
          <a:p>
            <a:endParaRPr lang="en-AU"/>
          </a:p>
        </p:txBody>
      </p:sp>
      <p:sp>
        <p:nvSpPr>
          <p:cNvPr id="8" name="Text 6"/>
          <p:cNvSpPr/>
          <p:nvPr/>
        </p:nvSpPr>
        <p:spPr>
          <a:xfrm>
            <a:off x="548640" y="1463040"/>
            <a:ext cx="2212848" cy="777240"/>
          </a:xfrm>
          <a:prstGeom prst="rect">
            <a:avLst/>
          </a:prstGeom>
          <a:noFill/>
          <a:ln/>
        </p:spPr>
        <p:txBody>
          <a:bodyPr wrap="square" lIns="0" tIns="0" rIns="0" bIns="0" rtlCol="0" anchor="ctr"/>
          <a:lstStyle/>
          <a:p>
            <a:pPr marL="0" indent="0" algn="ctr">
              <a:buNone/>
            </a:pPr>
            <a:r>
              <a:rPr lang="en-US" sz="1500" b="1">
                <a:solidFill>
                  <a:srgbClr val="FFFFFF"/>
                </a:solidFill>
                <a:ea typeface="Arial Black" pitchFamily="34" charset="-122"/>
                <a:cs typeface="Arial Black" pitchFamily="34" charset="-120"/>
              </a:rPr>
              <a:t>Newsletter</a:t>
            </a:r>
            <a:endParaRPr lang="en-US" sz="1500"/>
          </a:p>
        </p:txBody>
      </p:sp>
      <p:sp>
        <p:nvSpPr>
          <p:cNvPr id="9" name="Text 7"/>
          <p:cNvSpPr/>
          <p:nvPr/>
        </p:nvSpPr>
        <p:spPr>
          <a:xfrm>
            <a:off x="685800" y="2414016"/>
            <a:ext cx="1938528" cy="228600"/>
          </a:xfrm>
          <a:prstGeom prst="rect">
            <a:avLst/>
          </a:prstGeom>
          <a:noFill/>
          <a:ln/>
        </p:spPr>
        <p:txBody>
          <a:bodyPr wrap="square" lIns="0" tIns="0" rIns="0" bIns="0" rtlCol="0" anchor="ctr"/>
          <a:lstStyle/>
          <a:p>
            <a:pPr marL="0" indent="0" algn="l">
              <a:buNone/>
            </a:pPr>
            <a:r>
              <a:rPr lang="en-US" sz="900" b="1" kern="0" spc="300">
                <a:solidFill>
                  <a:srgbClr val="F7A81B"/>
                </a:solidFill>
                <a:ea typeface="Arial" pitchFamily="34" charset="-122"/>
                <a:cs typeface="Arial" pitchFamily="34" charset="-120"/>
              </a:rPr>
              <a:t>LEAD</a:t>
            </a:r>
            <a:endParaRPr lang="en-US" sz="900"/>
          </a:p>
        </p:txBody>
      </p:sp>
      <p:sp>
        <p:nvSpPr>
          <p:cNvPr id="10" name="Text 8"/>
          <p:cNvSpPr/>
          <p:nvPr/>
        </p:nvSpPr>
        <p:spPr>
          <a:xfrm>
            <a:off x="685800" y="2606040"/>
            <a:ext cx="1938528" cy="365760"/>
          </a:xfrm>
          <a:prstGeom prst="rect">
            <a:avLst/>
          </a:prstGeom>
          <a:noFill/>
          <a:ln/>
        </p:spPr>
        <p:txBody>
          <a:bodyPr wrap="square" lIns="0" tIns="0" rIns="0" bIns="0" rtlCol="0" anchor="ctr"/>
          <a:lstStyle/>
          <a:p>
            <a:pPr marL="0" indent="0" algn="l">
              <a:buNone/>
            </a:pPr>
            <a:r>
              <a:rPr lang="en-US" sz="1300" b="1">
                <a:solidFill>
                  <a:srgbClr val="17458F"/>
                </a:solidFill>
                <a:ea typeface="Arial Black" pitchFamily="34" charset="-122"/>
                <a:cs typeface="Arial Black" pitchFamily="34" charset="-120"/>
              </a:rPr>
              <a:t>Adam &amp; Michelle Nicholas</a:t>
            </a:r>
            <a:endParaRPr lang="en-US" sz="1300"/>
          </a:p>
        </p:txBody>
      </p:sp>
      <p:sp>
        <p:nvSpPr>
          <p:cNvPr id="11" name="Shape 9"/>
          <p:cNvSpPr/>
          <p:nvPr/>
        </p:nvSpPr>
        <p:spPr>
          <a:xfrm>
            <a:off x="685800" y="3044952"/>
            <a:ext cx="1938528" cy="18288"/>
          </a:xfrm>
          <a:prstGeom prst="rect">
            <a:avLst/>
          </a:prstGeom>
          <a:solidFill>
            <a:srgbClr val="E5E7EB"/>
          </a:solidFill>
          <a:ln/>
        </p:spPr>
        <p:txBody>
          <a:bodyPr/>
          <a:lstStyle/>
          <a:p>
            <a:endParaRPr lang="en-AU"/>
          </a:p>
        </p:txBody>
      </p:sp>
      <p:sp>
        <p:nvSpPr>
          <p:cNvPr id="12" name="Text 10"/>
          <p:cNvSpPr/>
          <p:nvPr/>
        </p:nvSpPr>
        <p:spPr>
          <a:xfrm>
            <a:off x="685800" y="3136392"/>
            <a:ext cx="1938528" cy="228600"/>
          </a:xfrm>
          <a:prstGeom prst="rect">
            <a:avLst/>
          </a:prstGeom>
          <a:noFill/>
          <a:ln/>
        </p:spPr>
        <p:txBody>
          <a:bodyPr wrap="square" lIns="0" tIns="0" rIns="0" bIns="0" rtlCol="0" anchor="ctr"/>
          <a:lstStyle/>
          <a:p>
            <a:pPr marL="0" indent="0" algn="l">
              <a:buNone/>
            </a:pPr>
            <a:r>
              <a:rPr lang="en-US" sz="900" b="1" kern="0" spc="300">
                <a:solidFill>
                  <a:srgbClr val="F7A81B"/>
                </a:solidFill>
                <a:ea typeface="Arial" pitchFamily="34" charset="-122"/>
                <a:cs typeface="Arial" pitchFamily="34" charset="-120"/>
              </a:rPr>
              <a:t>TEAM</a:t>
            </a:r>
            <a:endParaRPr lang="en-US" sz="900"/>
          </a:p>
        </p:txBody>
      </p:sp>
      <p:sp>
        <p:nvSpPr>
          <p:cNvPr id="13" name="Text 11"/>
          <p:cNvSpPr/>
          <p:nvPr/>
        </p:nvSpPr>
        <p:spPr>
          <a:xfrm>
            <a:off x="685800" y="3383280"/>
            <a:ext cx="1938528" cy="2331720"/>
          </a:xfrm>
          <a:prstGeom prst="rect">
            <a:avLst/>
          </a:prstGeom>
          <a:noFill/>
          <a:ln/>
        </p:spPr>
        <p:txBody>
          <a:bodyPr wrap="square" lIns="0" tIns="0" rIns="0" bIns="0" rtlCol="0" anchor="t"/>
          <a:lstStyle/>
          <a:p>
            <a:pPr marL="0" indent="0" algn="l">
              <a:spcAft>
                <a:spcPts val="400"/>
              </a:spcAft>
              <a:buNone/>
            </a:pPr>
            <a:r>
              <a:rPr lang="en-US" sz="1100">
                <a:solidFill>
                  <a:srgbClr val="1F2937"/>
                </a:solidFill>
                <a:ea typeface="Arial" pitchFamily="34" charset="-122"/>
                <a:cs typeface="Arial" pitchFamily="34" charset="-120"/>
              </a:rPr>
              <a:t>Tahni Triffitt</a:t>
            </a:r>
          </a:p>
          <a:p>
            <a:pPr marL="0" indent="0" algn="l">
              <a:spcAft>
                <a:spcPts val="400"/>
              </a:spcAft>
              <a:buNone/>
            </a:pPr>
            <a:r>
              <a:rPr lang="en-US" sz="1100">
                <a:solidFill>
                  <a:srgbClr val="1F2937"/>
                </a:solidFill>
                <a:cs typeface="Arial" pitchFamily="34" charset="-120"/>
              </a:rPr>
              <a:t>Keiran Rodgers</a:t>
            </a:r>
            <a:endParaRPr lang="en-US" sz="1100"/>
          </a:p>
        </p:txBody>
      </p:sp>
      <p:sp>
        <p:nvSpPr>
          <p:cNvPr id="14" name="Shape 12"/>
          <p:cNvSpPr/>
          <p:nvPr/>
        </p:nvSpPr>
        <p:spPr>
          <a:xfrm>
            <a:off x="2871216" y="1417320"/>
            <a:ext cx="2212848" cy="4389120"/>
          </a:xfrm>
          <a:prstGeom prst="rect">
            <a:avLst/>
          </a:prstGeom>
          <a:solidFill>
            <a:srgbClr val="FFFFFF"/>
          </a:solidFill>
          <a:ln w="9525">
            <a:solidFill>
              <a:srgbClr val="E5E7EB"/>
            </a:solidFill>
            <a:prstDash val="solid"/>
          </a:ln>
          <a:effectLst>
            <a:outerShdw blurRad="101600" dist="25400" dir="5400000" algn="bl" rotWithShape="0">
              <a:srgbClr val="000000">
                <a:alpha val="10000"/>
              </a:srgbClr>
            </a:outerShdw>
          </a:effectLst>
        </p:spPr>
        <p:txBody>
          <a:bodyPr/>
          <a:lstStyle/>
          <a:p>
            <a:endParaRPr lang="en-AU"/>
          </a:p>
        </p:txBody>
      </p:sp>
      <p:sp>
        <p:nvSpPr>
          <p:cNvPr id="15" name="Shape 13"/>
          <p:cNvSpPr/>
          <p:nvPr/>
        </p:nvSpPr>
        <p:spPr>
          <a:xfrm>
            <a:off x="2871216" y="1417320"/>
            <a:ext cx="2212848" cy="822960"/>
          </a:xfrm>
          <a:prstGeom prst="rect">
            <a:avLst/>
          </a:prstGeom>
          <a:solidFill>
            <a:srgbClr val="005DAA"/>
          </a:solidFill>
          <a:ln/>
        </p:spPr>
        <p:txBody>
          <a:bodyPr/>
          <a:lstStyle/>
          <a:p>
            <a:endParaRPr lang="en-AU"/>
          </a:p>
        </p:txBody>
      </p:sp>
      <p:sp>
        <p:nvSpPr>
          <p:cNvPr id="16" name="Text 14"/>
          <p:cNvSpPr/>
          <p:nvPr/>
        </p:nvSpPr>
        <p:spPr>
          <a:xfrm>
            <a:off x="2871216" y="1463040"/>
            <a:ext cx="2212848" cy="777240"/>
          </a:xfrm>
          <a:prstGeom prst="rect">
            <a:avLst/>
          </a:prstGeom>
          <a:noFill/>
          <a:ln/>
        </p:spPr>
        <p:txBody>
          <a:bodyPr wrap="square" lIns="0" tIns="0" rIns="0" bIns="0" rtlCol="0" anchor="ctr"/>
          <a:lstStyle/>
          <a:p>
            <a:pPr marL="0" indent="0" algn="ctr">
              <a:buNone/>
            </a:pPr>
            <a:r>
              <a:rPr lang="en-US" sz="1500" b="1">
                <a:solidFill>
                  <a:srgbClr val="FFFFFF"/>
                </a:solidFill>
                <a:ea typeface="Arial Black" pitchFamily="34" charset="-122"/>
                <a:cs typeface="Arial Black" pitchFamily="34" charset="-120"/>
              </a:rPr>
              <a:t>IT Committee</a:t>
            </a:r>
            <a:endParaRPr lang="en-US" sz="1500"/>
          </a:p>
        </p:txBody>
      </p:sp>
      <p:sp>
        <p:nvSpPr>
          <p:cNvPr id="17" name="Text 15"/>
          <p:cNvSpPr/>
          <p:nvPr/>
        </p:nvSpPr>
        <p:spPr>
          <a:xfrm>
            <a:off x="3008376" y="2423160"/>
            <a:ext cx="1938528" cy="228600"/>
          </a:xfrm>
          <a:prstGeom prst="rect">
            <a:avLst/>
          </a:prstGeom>
          <a:noFill/>
          <a:ln/>
        </p:spPr>
        <p:txBody>
          <a:bodyPr wrap="square" lIns="0" tIns="0" rIns="0" bIns="0" rtlCol="0" anchor="ctr"/>
          <a:lstStyle/>
          <a:p>
            <a:pPr marL="0" indent="0" algn="l">
              <a:buNone/>
            </a:pPr>
            <a:r>
              <a:rPr lang="en-US" sz="900" b="1" kern="0" spc="300">
                <a:solidFill>
                  <a:srgbClr val="F7A81B"/>
                </a:solidFill>
                <a:ea typeface="Arial" pitchFamily="34" charset="-122"/>
                <a:cs typeface="Arial" pitchFamily="34" charset="-120"/>
              </a:rPr>
              <a:t>LEAD</a:t>
            </a:r>
            <a:endParaRPr lang="en-US" sz="900"/>
          </a:p>
        </p:txBody>
      </p:sp>
      <p:sp>
        <p:nvSpPr>
          <p:cNvPr id="18" name="Text 16"/>
          <p:cNvSpPr/>
          <p:nvPr/>
        </p:nvSpPr>
        <p:spPr>
          <a:xfrm>
            <a:off x="3008376" y="2606040"/>
            <a:ext cx="2000946" cy="365760"/>
          </a:xfrm>
          <a:prstGeom prst="rect">
            <a:avLst/>
          </a:prstGeom>
          <a:noFill/>
          <a:ln/>
        </p:spPr>
        <p:txBody>
          <a:bodyPr wrap="square" lIns="0" tIns="0" rIns="0" bIns="0" rtlCol="0" anchor="ctr"/>
          <a:lstStyle/>
          <a:p>
            <a:pPr marL="0" indent="0" algn="l">
              <a:buNone/>
            </a:pPr>
            <a:r>
              <a:rPr lang="en-US" sz="1300" b="1">
                <a:solidFill>
                  <a:srgbClr val="17458F"/>
                </a:solidFill>
                <a:ea typeface="Arial Black" pitchFamily="34" charset="-122"/>
                <a:cs typeface="Arial Black" pitchFamily="34" charset="-120"/>
              </a:rPr>
              <a:t>Cordel Murphy</a:t>
            </a:r>
            <a:endParaRPr lang="en-US" sz="1300"/>
          </a:p>
        </p:txBody>
      </p:sp>
      <p:sp>
        <p:nvSpPr>
          <p:cNvPr id="19" name="Shape 17"/>
          <p:cNvSpPr/>
          <p:nvPr/>
        </p:nvSpPr>
        <p:spPr>
          <a:xfrm>
            <a:off x="3008376" y="3044952"/>
            <a:ext cx="1938528" cy="18288"/>
          </a:xfrm>
          <a:prstGeom prst="rect">
            <a:avLst/>
          </a:prstGeom>
          <a:solidFill>
            <a:srgbClr val="E5E7EB"/>
          </a:solidFill>
          <a:ln/>
        </p:spPr>
        <p:txBody>
          <a:bodyPr/>
          <a:lstStyle/>
          <a:p>
            <a:endParaRPr lang="en-AU"/>
          </a:p>
        </p:txBody>
      </p:sp>
      <p:sp>
        <p:nvSpPr>
          <p:cNvPr id="20" name="Text 18"/>
          <p:cNvSpPr/>
          <p:nvPr/>
        </p:nvSpPr>
        <p:spPr>
          <a:xfrm>
            <a:off x="3008376" y="3136392"/>
            <a:ext cx="1938528" cy="228600"/>
          </a:xfrm>
          <a:prstGeom prst="rect">
            <a:avLst/>
          </a:prstGeom>
          <a:noFill/>
          <a:ln/>
        </p:spPr>
        <p:txBody>
          <a:bodyPr wrap="square" lIns="0" tIns="0" rIns="0" bIns="0" rtlCol="0" anchor="ctr"/>
          <a:lstStyle/>
          <a:p>
            <a:pPr marL="0" indent="0" algn="l">
              <a:buNone/>
            </a:pPr>
            <a:r>
              <a:rPr lang="en-US" sz="900" b="1" kern="0" spc="300">
                <a:solidFill>
                  <a:srgbClr val="F7A81B"/>
                </a:solidFill>
                <a:ea typeface="Arial" pitchFamily="34" charset="-122"/>
                <a:cs typeface="Arial" pitchFamily="34" charset="-120"/>
              </a:rPr>
              <a:t>TEAM</a:t>
            </a:r>
            <a:endParaRPr lang="en-US" sz="900"/>
          </a:p>
        </p:txBody>
      </p:sp>
      <p:sp>
        <p:nvSpPr>
          <p:cNvPr id="21" name="Text 19"/>
          <p:cNvSpPr/>
          <p:nvPr/>
        </p:nvSpPr>
        <p:spPr>
          <a:xfrm>
            <a:off x="3008376" y="3383280"/>
            <a:ext cx="2000946" cy="2331720"/>
          </a:xfrm>
          <a:prstGeom prst="rect">
            <a:avLst/>
          </a:prstGeom>
          <a:noFill/>
          <a:ln/>
        </p:spPr>
        <p:txBody>
          <a:bodyPr wrap="square" lIns="0" tIns="0" rIns="0" bIns="0" rtlCol="0" anchor="t"/>
          <a:lstStyle/>
          <a:p>
            <a:pPr marL="0" indent="0" algn="l">
              <a:spcAft>
                <a:spcPts val="400"/>
              </a:spcAft>
              <a:buNone/>
            </a:pPr>
            <a:r>
              <a:rPr lang="en-US" sz="1100">
                <a:solidFill>
                  <a:srgbClr val="1F2937"/>
                </a:solidFill>
                <a:ea typeface="Arial" pitchFamily="34" charset="-122"/>
                <a:cs typeface="Arial" pitchFamily="34" charset="-120"/>
              </a:rPr>
              <a:t>Keiran Rodgers </a:t>
            </a:r>
          </a:p>
          <a:p>
            <a:pPr marL="0" indent="0" algn="l">
              <a:spcAft>
                <a:spcPts val="400"/>
              </a:spcAft>
              <a:buNone/>
            </a:pPr>
            <a:r>
              <a:rPr lang="en-US" sz="1100">
                <a:solidFill>
                  <a:srgbClr val="1F2937"/>
                </a:solidFill>
                <a:cs typeface="Arial" pitchFamily="34" charset="-120"/>
              </a:rPr>
              <a:t>Burce </a:t>
            </a:r>
            <a:r>
              <a:rPr lang="en-US" sz="1100" err="1">
                <a:solidFill>
                  <a:srgbClr val="1F2937"/>
                </a:solidFill>
                <a:cs typeface="Arial" pitchFamily="34" charset="-120"/>
              </a:rPr>
              <a:t>Hemmett</a:t>
            </a:r>
            <a:endParaRPr lang="en-US" sz="1100">
              <a:solidFill>
                <a:srgbClr val="1F2937"/>
              </a:solidFill>
              <a:cs typeface="Arial" pitchFamily="34" charset="-120"/>
            </a:endParaRPr>
          </a:p>
          <a:p>
            <a:pPr marL="0" indent="0" algn="l">
              <a:spcAft>
                <a:spcPts val="400"/>
              </a:spcAft>
              <a:buNone/>
            </a:pPr>
            <a:r>
              <a:rPr lang="en-US" sz="1100">
                <a:solidFill>
                  <a:srgbClr val="1F2937"/>
                </a:solidFill>
                <a:cs typeface="Arial" pitchFamily="34" charset="-120"/>
              </a:rPr>
              <a:t>Colin Shanks (AV)</a:t>
            </a:r>
          </a:p>
        </p:txBody>
      </p:sp>
      <p:sp>
        <p:nvSpPr>
          <p:cNvPr id="22" name="Shape 20"/>
          <p:cNvSpPr/>
          <p:nvPr/>
        </p:nvSpPr>
        <p:spPr>
          <a:xfrm>
            <a:off x="5193792" y="1417320"/>
            <a:ext cx="2212848" cy="4389120"/>
          </a:xfrm>
          <a:prstGeom prst="rect">
            <a:avLst/>
          </a:prstGeom>
          <a:solidFill>
            <a:srgbClr val="FFFFFF"/>
          </a:solidFill>
          <a:ln w="9525">
            <a:solidFill>
              <a:srgbClr val="E5E7EB"/>
            </a:solidFill>
            <a:prstDash val="solid"/>
          </a:ln>
          <a:effectLst>
            <a:outerShdw blurRad="101600" dist="25400" dir="5400000" algn="bl" rotWithShape="0">
              <a:srgbClr val="000000">
                <a:alpha val="10000"/>
              </a:srgbClr>
            </a:outerShdw>
          </a:effectLst>
        </p:spPr>
        <p:txBody>
          <a:bodyPr/>
          <a:lstStyle/>
          <a:p>
            <a:endParaRPr lang="en-AU"/>
          </a:p>
        </p:txBody>
      </p:sp>
      <p:sp>
        <p:nvSpPr>
          <p:cNvPr id="23" name="Shape 21"/>
          <p:cNvSpPr/>
          <p:nvPr/>
        </p:nvSpPr>
        <p:spPr>
          <a:xfrm>
            <a:off x="5193792" y="1417320"/>
            <a:ext cx="2212848" cy="822960"/>
          </a:xfrm>
          <a:prstGeom prst="rect">
            <a:avLst/>
          </a:prstGeom>
          <a:solidFill>
            <a:srgbClr val="D41367"/>
          </a:solidFill>
          <a:ln/>
        </p:spPr>
        <p:txBody>
          <a:bodyPr/>
          <a:lstStyle/>
          <a:p>
            <a:endParaRPr lang="en-AU"/>
          </a:p>
        </p:txBody>
      </p:sp>
      <p:sp>
        <p:nvSpPr>
          <p:cNvPr id="24" name="Text 22"/>
          <p:cNvSpPr/>
          <p:nvPr/>
        </p:nvSpPr>
        <p:spPr>
          <a:xfrm>
            <a:off x="5193792" y="1463040"/>
            <a:ext cx="2212848" cy="777240"/>
          </a:xfrm>
          <a:prstGeom prst="rect">
            <a:avLst/>
          </a:prstGeom>
          <a:noFill/>
          <a:ln/>
        </p:spPr>
        <p:txBody>
          <a:bodyPr wrap="square" lIns="0" tIns="0" rIns="0" bIns="0" rtlCol="0" anchor="ctr"/>
          <a:lstStyle/>
          <a:p>
            <a:pPr marL="0" indent="0" algn="ctr">
              <a:buNone/>
            </a:pPr>
            <a:r>
              <a:rPr lang="en-US" sz="1500" b="1">
                <a:solidFill>
                  <a:srgbClr val="FFFFFF"/>
                </a:solidFill>
                <a:ea typeface="Arial Black" pitchFamily="34" charset="-122"/>
                <a:cs typeface="Arial Black" pitchFamily="34" charset="-120"/>
              </a:rPr>
              <a:t>Social Media</a:t>
            </a:r>
            <a:endParaRPr lang="en-US" sz="1500"/>
          </a:p>
        </p:txBody>
      </p:sp>
      <p:sp>
        <p:nvSpPr>
          <p:cNvPr id="28" name="Text 26"/>
          <p:cNvSpPr/>
          <p:nvPr/>
        </p:nvSpPr>
        <p:spPr>
          <a:xfrm>
            <a:off x="5330952" y="2423160"/>
            <a:ext cx="1938528" cy="228600"/>
          </a:xfrm>
          <a:prstGeom prst="rect">
            <a:avLst/>
          </a:prstGeom>
          <a:noFill/>
          <a:ln/>
        </p:spPr>
        <p:txBody>
          <a:bodyPr wrap="square" lIns="0" tIns="0" rIns="0" bIns="0" rtlCol="0" anchor="ctr"/>
          <a:lstStyle/>
          <a:p>
            <a:pPr marL="0" indent="0" algn="l">
              <a:buNone/>
            </a:pPr>
            <a:r>
              <a:rPr lang="en-US" sz="900" b="1" kern="0" spc="300">
                <a:solidFill>
                  <a:srgbClr val="F7A81B"/>
                </a:solidFill>
                <a:ea typeface="Arial" pitchFamily="34" charset="-122"/>
                <a:cs typeface="Arial" pitchFamily="34" charset="-120"/>
              </a:rPr>
              <a:t>TEAM</a:t>
            </a:r>
            <a:endParaRPr lang="en-US" sz="900"/>
          </a:p>
        </p:txBody>
      </p:sp>
      <p:sp>
        <p:nvSpPr>
          <p:cNvPr id="29" name="Text 27"/>
          <p:cNvSpPr/>
          <p:nvPr/>
        </p:nvSpPr>
        <p:spPr>
          <a:xfrm>
            <a:off x="5330952" y="2670048"/>
            <a:ext cx="1938528" cy="2331720"/>
          </a:xfrm>
          <a:prstGeom prst="rect">
            <a:avLst/>
          </a:prstGeom>
          <a:noFill/>
          <a:ln/>
        </p:spPr>
        <p:txBody>
          <a:bodyPr wrap="square" lIns="0" tIns="0" rIns="0" bIns="0" rtlCol="0" anchor="t"/>
          <a:lstStyle/>
          <a:p>
            <a:pPr marL="0" indent="0" algn="l">
              <a:spcAft>
                <a:spcPts val="400"/>
              </a:spcAft>
              <a:buNone/>
            </a:pPr>
            <a:r>
              <a:rPr lang="en-US" sz="1100">
                <a:solidFill>
                  <a:srgbClr val="1F2937"/>
                </a:solidFill>
                <a:ea typeface="Arial" pitchFamily="34" charset="-122"/>
                <a:cs typeface="Arial" pitchFamily="34" charset="-120"/>
              </a:rPr>
              <a:t>Keiran Rodgers</a:t>
            </a:r>
          </a:p>
          <a:p>
            <a:pPr marL="0" indent="0" algn="l">
              <a:spcAft>
                <a:spcPts val="400"/>
              </a:spcAft>
              <a:buNone/>
            </a:pPr>
            <a:r>
              <a:rPr lang="en-US" sz="1100">
                <a:solidFill>
                  <a:srgbClr val="1F2937"/>
                </a:solidFill>
                <a:ea typeface="Arial" pitchFamily="34" charset="-122"/>
                <a:cs typeface="Arial" pitchFamily="34" charset="-120"/>
              </a:rPr>
              <a:t>Li Wong</a:t>
            </a:r>
          </a:p>
          <a:p>
            <a:pPr marL="0" indent="0" algn="l">
              <a:spcAft>
                <a:spcPts val="400"/>
              </a:spcAft>
              <a:buNone/>
            </a:pPr>
            <a:r>
              <a:rPr lang="en-US" sz="1100">
                <a:solidFill>
                  <a:srgbClr val="1F2937"/>
                </a:solidFill>
                <a:ea typeface="Arial" pitchFamily="34" charset="-122"/>
                <a:cs typeface="Arial" pitchFamily="34" charset="-120"/>
              </a:rPr>
              <a:t>Lewis Donaldson</a:t>
            </a:r>
          </a:p>
          <a:p>
            <a:pPr marL="0" indent="0" algn="l">
              <a:spcAft>
                <a:spcPts val="400"/>
              </a:spcAft>
              <a:buNone/>
            </a:pPr>
            <a:r>
              <a:rPr lang="en-US" sz="1100">
                <a:solidFill>
                  <a:srgbClr val="1F2937"/>
                </a:solidFill>
                <a:cs typeface="Arial" pitchFamily="34" charset="-120"/>
              </a:rPr>
              <a:t>Tahni Triffitt</a:t>
            </a:r>
          </a:p>
          <a:p>
            <a:pPr marL="0" indent="0" algn="l">
              <a:spcAft>
                <a:spcPts val="400"/>
              </a:spcAft>
              <a:buNone/>
            </a:pPr>
            <a:r>
              <a:rPr lang="en-US" sz="1100">
                <a:solidFill>
                  <a:srgbClr val="1F2937"/>
                </a:solidFill>
                <a:cs typeface="Arial" pitchFamily="34" charset="-120"/>
              </a:rPr>
              <a:t>Jess Kernahan</a:t>
            </a:r>
          </a:p>
        </p:txBody>
      </p:sp>
      <p:sp>
        <p:nvSpPr>
          <p:cNvPr id="30" name="Shape 28"/>
          <p:cNvSpPr/>
          <p:nvPr/>
        </p:nvSpPr>
        <p:spPr>
          <a:xfrm>
            <a:off x="7516368" y="1417320"/>
            <a:ext cx="2212848" cy="4389120"/>
          </a:xfrm>
          <a:prstGeom prst="rect">
            <a:avLst/>
          </a:prstGeom>
          <a:solidFill>
            <a:srgbClr val="FFFFFF"/>
          </a:solidFill>
          <a:ln w="9525">
            <a:solidFill>
              <a:srgbClr val="E5E7EB"/>
            </a:solidFill>
            <a:prstDash val="solid"/>
          </a:ln>
          <a:effectLst>
            <a:outerShdw blurRad="101600" dist="25400" dir="5400000" algn="bl" rotWithShape="0">
              <a:srgbClr val="000000">
                <a:alpha val="10000"/>
              </a:srgbClr>
            </a:outerShdw>
          </a:effectLst>
        </p:spPr>
        <p:txBody>
          <a:bodyPr/>
          <a:lstStyle/>
          <a:p>
            <a:endParaRPr lang="en-AU"/>
          </a:p>
        </p:txBody>
      </p:sp>
      <p:sp>
        <p:nvSpPr>
          <p:cNvPr id="31" name="Shape 29"/>
          <p:cNvSpPr/>
          <p:nvPr/>
        </p:nvSpPr>
        <p:spPr>
          <a:xfrm>
            <a:off x="7516368" y="1417320"/>
            <a:ext cx="2212848" cy="822960"/>
          </a:xfrm>
          <a:prstGeom prst="rect">
            <a:avLst/>
          </a:prstGeom>
          <a:solidFill>
            <a:srgbClr val="F7A81B"/>
          </a:solidFill>
          <a:ln/>
        </p:spPr>
        <p:txBody>
          <a:bodyPr/>
          <a:lstStyle/>
          <a:p>
            <a:endParaRPr lang="en-AU"/>
          </a:p>
        </p:txBody>
      </p:sp>
      <p:sp>
        <p:nvSpPr>
          <p:cNvPr id="32" name="Text 30"/>
          <p:cNvSpPr/>
          <p:nvPr/>
        </p:nvSpPr>
        <p:spPr>
          <a:xfrm>
            <a:off x="7516368" y="1463040"/>
            <a:ext cx="2212848" cy="777240"/>
          </a:xfrm>
          <a:prstGeom prst="rect">
            <a:avLst/>
          </a:prstGeom>
          <a:noFill/>
          <a:ln/>
        </p:spPr>
        <p:txBody>
          <a:bodyPr wrap="square" lIns="0" tIns="0" rIns="0" bIns="0" rtlCol="0" anchor="ctr"/>
          <a:lstStyle/>
          <a:p>
            <a:pPr marL="0" indent="0" algn="ctr">
              <a:buNone/>
            </a:pPr>
            <a:r>
              <a:rPr lang="en-US" sz="1500" b="1">
                <a:solidFill>
                  <a:srgbClr val="FFFFFF"/>
                </a:solidFill>
                <a:ea typeface="Arial Black" pitchFamily="34" charset="-122"/>
                <a:cs typeface="Arial Black" pitchFamily="34" charset="-120"/>
              </a:rPr>
              <a:t>Ext Media Liaison</a:t>
            </a:r>
            <a:endParaRPr lang="en-US" sz="1500"/>
          </a:p>
        </p:txBody>
      </p:sp>
      <p:sp>
        <p:nvSpPr>
          <p:cNvPr id="33" name="Text 31"/>
          <p:cNvSpPr/>
          <p:nvPr/>
        </p:nvSpPr>
        <p:spPr>
          <a:xfrm>
            <a:off x="7653528" y="2377440"/>
            <a:ext cx="1938528" cy="228600"/>
          </a:xfrm>
          <a:prstGeom prst="rect">
            <a:avLst/>
          </a:prstGeom>
          <a:noFill/>
          <a:ln/>
        </p:spPr>
        <p:txBody>
          <a:bodyPr wrap="square" lIns="0" tIns="0" rIns="0" bIns="0" rtlCol="0" anchor="ctr"/>
          <a:lstStyle/>
          <a:p>
            <a:pPr marL="0" indent="0" algn="l">
              <a:buNone/>
            </a:pPr>
            <a:r>
              <a:rPr lang="en-US" sz="900" b="1" kern="0" spc="300">
                <a:solidFill>
                  <a:srgbClr val="F7A81B"/>
                </a:solidFill>
                <a:ea typeface="Arial" pitchFamily="34" charset="-122"/>
                <a:cs typeface="Arial" pitchFamily="34" charset="-120"/>
              </a:rPr>
              <a:t>LEAD</a:t>
            </a:r>
            <a:endParaRPr lang="en-US" sz="900"/>
          </a:p>
        </p:txBody>
      </p:sp>
      <p:sp>
        <p:nvSpPr>
          <p:cNvPr id="34" name="Text 32"/>
          <p:cNvSpPr/>
          <p:nvPr/>
        </p:nvSpPr>
        <p:spPr>
          <a:xfrm>
            <a:off x="7653528" y="2606040"/>
            <a:ext cx="1938528" cy="365760"/>
          </a:xfrm>
          <a:prstGeom prst="rect">
            <a:avLst/>
          </a:prstGeom>
          <a:noFill/>
          <a:ln/>
        </p:spPr>
        <p:txBody>
          <a:bodyPr wrap="square" lIns="0" tIns="0" rIns="0" bIns="0" rtlCol="0" anchor="ctr"/>
          <a:lstStyle/>
          <a:p>
            <a:pPr marL="0" indent="0" algn="l">
              <a:buNone/>
            </a:pPr>
            <a:r>
              <a:rPr lang="en-US" sz="1300" b="1">
                <a:solidFill>
                  <a:srgbClr val="17458F"/>
                </a:solidFill>
                <a:ea typeface="Arial Black" pitchFamily="34" charset="-122"/>
                <a:cs typeface="Arial Black" pitchFamily="34" charset="-120"/>
              </a:rPr>
              <a:t>Brian Beesley</a:t>
            </a:r>
            <a:endParaRPr lang="en-US" sz="1300"/>
          </a:p>
        </p:txBody>
      </p:sp>
      <p:sp>
        <p:nvSpPr>
          <p:cNvPr id="35" name="Shape 33"/>
          <p:cNvSpPr/>
          <p:nvPr/>
        </p:nvSpPr>
        <p:spPr>
          <a:xfrm>
            <a:off x="7653528" y="3044952"/>
            <a:ext cx="1938528" cy="18288"/>
          </a:xfrm>
          <a:prstGeom prst="rect">
            <a:avLst/>
          </a:prstGeom>
          <a:solidFill>
            <a:srgbClr val="E5E7EB"/>
          </a:solidFill>
          <a:ln/>
        </p:spPr>
        <p:txBody>
          <a:bodyPr/>
          <a:lstStyle/>
          <a:p>
            <a:endParaRPr lang="en-AU"/>
          </a:p>
        </p:txBody>
      </p:sp>
      <p:sp>
        <p:nvSpPr>
          <p:cNvPr id="36" name="Text 34"/>
          <p:cNvSpPr/>
          <p:nvPr/>
        </p:nvSpPr>
        <p:spPr>
          <a:xfrm>
            <a:off x="7653528" y="3136392"/>
            <a:ext cx="1938528" cy="228600"/>
          </a:xfrm>
          <a:prstGeom prst="rect">
            <a:avLst/>
          </a:prstGeom>
          <a:noFill/>
          <a:ln/>
        </p:spPr>
        <p:txBody>
          <a:bodyPr wrap="square" lIns="0" tIns="0" rIns="0" bIns="0" rtlCol="0" anchor="ctr"/>
          <a:lstStyle/>
          <a:p>
            <a:pPr marL="0" indent="0" algn="l">
              <a:buNone/>
            </a:pPr>
            <a:r>
              <a:rPr lang="en-US" sz="900" b="1" kern="0" spc="300">
                <a:solidFill>
                  <a:srgbClr val="F7A81B"/>
                </a:solidFill>
                <a:ea typeface="Arial" pitchFamily="34" charset="-122"/>
                <a:cs typeface="Arial" pitchFamily="34" charset="-120"/>
              </a:rPr>
              <a:t>TEAM</a:t>
            </a:r>
            <a:endParaRPr lang="en-US" sz="900"/>
          </a:p>
        </p:txBody>
      </p:sp>
      <p:sp>
        <p:nvSpPr>
          <p:cNvPr id="37" name="Text 35"/>
          <p:cNvSpPr/>
          <p:nvPr/>
        </p:nvSpPr>
        <p:spPr>
          <a:xfrm>
            <a:off x="7653528" y="3383280"/>
            <a:ext cx="1938528" cy="2331720"/>
          </a:xfrm>
          <a:prstGeom prst="rect">
            <a:avLst/>
          </a:prstGeom>
          <a:noFill/>
          <a:ln/>
        </p:spPr>
        <p:txBody>
          <a:bodyPr wrap="square" lIns="0" tIns="0" rIns="0" bIns="0" rtlCol="0" anchor="t"/>
          <a:lstStyle/>
          <a:p>
            <a:pPr marL="0" indent="0" algn="l">
              <a:spcAft>
                <a:spcPts val="400"/>
              </a:spcAft>
              <a:buNone/>
            </a:pPr>
            <a:r>
              <a:rPr lang="en-US" sz="1100">
                <a:solidFill>
                  <a:srgbClr val="1F2937"/>
                </a:solidFill>
                <a:ea typeface="Arial" pitchFamily="34" charset="-122"/>
                <a:cs typeface="Arial" pitchFamily="34" charset="-120"/>
              </a:rPr>
              <a:t>Keiran Rodgers</a:t>
            </a:r>
            <a:endParaRPr lang="en-US" sz="1100"/>
          </a:p>
        </p:txBody>
      </p:sp>
      <p:sp>
        <p:nvSpPr>
          <p:cNvPr id="38" name="Shape 36"/>
          <p:cNvSpPr/>
          <p:nvPr/>
        </p:nvSpPr>
        <p:spPr>
          <a:xfrm>
            <a:off x="9838944" y="1399032"/>
            <a:ext cx="2212848" cy="4389120"/>
          </a:xfrm>
          <a:prstGeom prst="rect">
            <a:avLst/>
          </a:prstGeom>
          <a:solidFill>
            <a:srgbClr val="FFFFFF"/>
          </a:solidFill>
          <a:ln w="9525">
            <a:solidFill>
              <a:srgbClr val="E5E7EB"/>
            </a:solidFill>
            <a:prstDash val="solid"/>
          </a:ln>
          <a:effectLst>
            <a:outerShdw blurRad="101600" dist="25400" dir="5400000" algn="bl" rotWithShape="0">
              <a:srgbClr val="000000">
                <a:alpha val="10000"/>
              </a:srgbClr>
            </a:outerShdw>
          </a:effectLst>
        </p:spPr>
        <p:txBody>
          <a:bodyPr/>
          <a:lstStyle/>
          <a:p>
            <a:endParaRPr lang="en-AU"/>
          </a:p>
        </p:txBody>
      </p:sp>
      <p:sp>
        <p:nvSpPr>
          <p:cNvPr id="39" name="Shape 37"/>
          <p:cNvSpPr/>
          <p:nvPr/>
        </p:nvSpPr>
        <p:spPr>
          <a:xfrm>
            <a:off x="9838944" y="1417320"/>
            <a:ext cx="2212848" cy="822960"/>
          </a:xfrm>
          <a:prstGeom prst="rect">
            <a:avLst/>
          </a:prstGeom>
          <a:solidFill>
            <a:srgbClr val="0D2E5C"/>
          </a:solidFill>
          <a:ln/>
        </p:spPr>
        <p:txBody>
          <a:bodyPr/>
          <a:lstStyle/>
          <a:p>
            <a:endParaRPr lang="en-AU"/>
          </a:p>
        </p:txBody>
      </p:sp>
      <p:sp>
        <p:nvSpPr>
          <p:cNvPr id="40" name="Text 38"/>
          <p:cNvSpPr/>
          <p:nvPr/>
        </p:nvSpPr>
        <p:spPr>
          <a:xfrm>
            <a:off x="9838944" y="1463040"/>
            <a:ext cx="2212848" cy="777240"/>
          </a:xfrm>
          <a:prstGeom prst="rect">
            <a:avLst/>
          </a:prstGeom>
          <a:noFill/>
          <a:ln/>
        </p:spPr>
        <p:txBody>
          <a:bodyPr wrap="square" lIns="0" tIns="0" rIns="0" bIns="0" rtlCol="0" anchor="ctr"/>
          <a:lstStyle/>
          <a:p>
            <a:pPr marL="0" indent="0" algn="ctr">
              <a:buNone/>
            </a:pPr>
            <a:r>
              <a:rPr lang="en-US" sz="1500" b="1">
                <a:solidFill>
                  <a:srgbClr val="FFFFFF"/>
                </a:solidFill>
                <a:ea typeface="Arial Black" pitchFamily="34" charset="-122"/>
                <a:cs typeface="Arial Black" pitchFamily="34" charset="-120"/>
              </a:rPr>
              <a:t>Video Production</a:t>
            </a:r>
            <a:endParaRPr lang="en-US" sz="1500"/>
          </a:p>
        </p:txBody>
      </p:sp>
      <p:sp>
        <p:nvSpPr>
          <p:cNvPr id="44" name="Text 42"/>
          <p:cNvSpPr/>
          <p:nvPr/>
        </p:nvSpPr>
        <p:spPr>
          <a:xfrm>
            <a:off x="9976104" y="2423160"/>
            <a:ext cx="1938528" cy="228600"/>
          </a:xfrm>
          <a:prstGeom prst="rect">
            <a:avLst/>
          </a:prstGeom>
          <a:noFill/>
          <a:ln/>
        </p:spPr>
        <p:txBody>
          <a:bodyPr wrap="square" lIns="0" tIns="0" rIns="0" bIns="0" rtlCol="0" anchor="ctr"/>
          <a:lstStyle/>
          <a:p>
            <a:pPr marL="0" indent="0" algn="l">
              <a:buNone/>
            </a:pPr>
            <a:r>
              <a:rPr lang="en-US" sz="900" b="1" kern="0" spc="300">
                <a:solidFill>
                  <a:srgbClr val="F7A81B"/>
                </a:solidFill>
                <a:ea typeface="Arial" pitchFamily="34" charset="-122"/>
                <a:cs typeface="Arial" pitchFamily="34" charset="-120"/>
              </a:rPr>
              <a:t>TEAM</a:t>
            </a:r>
            <a:endParaRPr lang="en-US" sz="900"/>
          </a:p>
        </p:txBody>
      </p:sp>
      <p:sp>
        <p:nvSpPr>
          <p:cNvPr id="45" name="Text 43"/>
          <p:cNvSpPr/>
          <p:nvPr/>
        </p:nvSpPr>
        <p:spPr>
          <a:xfrm>
            <a:off x="9976104" y="2670048"/>
            <a:ext cx="1938528" cy="2331720"/>
          </a:xfrm>
          <a:prstGeom prst="rect">
            <a:avLst/>
          </a:prstGeom>
          <a:noFill/>
          <a:ln/>
        </p:spPr>
        <p:txBody>
          <a:bodyPr wrap="square" lIns="0" tIns="0" rIns="0" bIns="0" rtlCol="0" anchor="t"/>
          <a:lstStyle/>
          <a:p>
            <a:pPr marL="0" indent="0" algn="l">
              <a:spcAft>
                <a:spcPts val="400"/>
              </a:spcAft>
              <a:buNone/>
            </a:pPr>
            <a:r>
              <a:rPr lang="en-US" sz="1100">
                <a:solidFill>
                  <a:srgbClr val="1F2937"/>
                </a:solidFill>
                <a:ea typeface="Arial" pitchFamily="34" charset="-122"/>
                <a:cs typeface="Arial" pitchFamily="34" charset="-120"/>
              </a:rPr>
              <a:t>Adrian Payne</a:t>
            </a:r>
          </a:p>
          <a:p>
            <a:pPr marL="0" indent="0" algn="l">
              <a:spcAft>
                <a:spcPts val="400"/>
              </a:spcAft>
              <a:buNone/>
            </a:pPr>
            <a:r>
              <a:rPr lang="en-US" sz="1100">
                <a:solidFill>
                  <a:srgbClr val="1F2937"/>
                </a:solidFill>
                <a:cs typeface="Arial" pitchFamily="34" charset="-120"/>
              </a:rPr>
              <a:t>Michael Wooler</a:t>
            </a:r>
          </a:p>
          <a:p>
            <a:pPr marL="0" indent="0" algn="l">
              <a:spcAft>
                <a:spcPts val="400"/>
              </a:spcAft>
              <a:buNone/>
            </a:pPr>
            <a:r>
              <a:rPr lang="en-US" sz="1100">
                <a:solidFill>
                  <a:srgbClr val="1F2937"/>
                </a:solidFill>
                <a:cs typeface="Arial" pitchFamily="34" charset="-120"/>
              </a:rPr>
              <a:t>Martin McGreevy</a:t>
            </a:r>
            <a:endParaRPr lang="en-US" sz="1100"/>
          </a:p>
        </p:txBody>
      </p:sp>
      <p:sp>
        <p:nvSpPr>
          <p:cNvPr id="46" name="Shape 44"/>
          <p:cNvSpPr/>
          <p:nvPr/>
        </p:nvSpPr>
        <p:spPr>
          <a:xfrm>
            <a:off x="548640" y="5989320"/>
            <a:ext cx="11503152" cy="384048"/>
          </a:xfrm>
          <a:prstGeom prst="rect">
            <a:avLst/>
          </a:prstGeom>
          <a:solidFill>
            <a:srgbClr val="F7A81B"/>
          </a:solidFill>
          <a:ln/>
        </p:spPr>
        <p:txBody>
          <a:bodyPr/>
          <a:lstStyle/>
          <a:p>
            <a:endParaRPr lang="en-AU"/>
          </a:p>
        </p:txBody>
      </p:sp>
      <p:sp>
        <p:nvSpPr>
          <p:cNvPr id="47" name="Text 45"/>
          <p:cNvSpPr/>
          <p:nvPr/>
        </p:nvSpPr>
        <p:spPr>
          <a:xfrm>
            <a:off x="548640" y="5989320"/>
            <a:ext cx="11094415" cy="384048"/>
          </a:xfrm>
          <a:prstGeom prst="rect">
            <a:avLst/>
          </a:prstGeom>
          <a:noFill/>
          <a:ln/>
        </p:spPr>
        <p:txBody>
          <a:bodyPr wrap="square" lIns="0" tIns="0" rIns="0" bIns="0" rtlCol="0" anchor="ctr"/>
          <a:lstStyle/>
          <a:p>
            <a:pPr marL="0" indent="0" algn="ctr">
              <a:buNone/>
            </a:pPr>
            <a:r>
              <a:rPr lang="en-US" sz="1300" b="1">
                <a:solidFill>
                  <a:srgbClr val="0D2E5C"/>
                </a:solidFill>
                <a:ea typeface="Arial Black" pitchFamily="34" charset="-122"/>
                <a:cs typeface="Arial Black" pitchFamily="34" charset="-120"/>
              </a:rPr>
              <a:t>Keiran Rodgers (PI Chair) | Cordel Murphy (IT Chair)</a:t>
            </a:r>
            <a:endParaRPr lang="en-US" sz="1300"/>
          </a:p>
        </p:txBody>
      </p:sp>
      <p:sp>
        <p:nvSpPr>
          <p:cNvPr id="48" name="Shape 46"/>
          <p:cNvSpPr/>
          <p:nvPr/>
        </p:nvSpPr>
        <p:spPr>
          <a:xfrm>
            <a:off x="457200" y="6473952"/>
            <a:ext cx="11277295" cy="13716"/>
          </a:xfrm>
          <a:prstGeom prst="rect">
            <a:avLst/>
          </a:prstGeom>
          <a:solidFill>
            <a:srgbClr val="E5E7EB"/>
          </a:solidFill>
          <a:ln/>
        </p:spPr>
        <p:txBody>
          <a:bodyPr/>
          <a:lstStyle/>
          <a:p>
            <a:endParaRPr lang="en-AU"/>
          </a:p>
        </p:txBody>
      </p:sp>
      <p:sp>
        <p:nvSpPr>
          <p:cNvPr id="49" name="Text 47"/>
          <p:cNvSpPr/>
          <p:nvPr/>
        </p:nvSpPr>
        <p:spPr>
          <a:xfrm>
            <a:off x="502920" y="6528816"/>
            <a:ext cx="9601200" cy="256032"/>
          </a:xfrm>
          <a:prstGeom prst="rect">
            <a:avLst/>
          </a:prstGeom>
          <a:noFill/>
          <a:ln/>
        </p:spPr>
        <p:txBody>
          <a:bodyPr wrap="square" lIns="0" tIns="0" rIns="0" bIns="0" rtlCol="0" anchor="ctr"/>
          <a:lstStyle/>
          <a:p>
            <a:pPr marL="0" indent="0" algn="l">
              <a:buNone/>
            </a:pPr>
            <a:r>
              <a:rPr lang="en-US" sz="900">
                <a:solidFill>
                  <a:srgbClr val="6B7280"/>
                </a:solidFill>
                <a:ea typeface="Arial" pitchFamily="34" charset="-122"/>
                <a:cs typeface="Arial" pitchFamily="34" charset="-120"/>
              </a:rPr>
              <a:t>District 9660 Public Image Committee   |   Training Webinar   |   Sunday 19 April 2026</a:t>
            </a:r>
            <a:endParaRPr lang="en-US" sz="900"/>
          </a:p>
        </p:txBody>
      </p:sp>
      <p:pic>
        <p:nvPicPr>
          <p:cNvPr id="51" name="Image 0" descr="preencoded.png">
            <a:extLst>
              <a:ext uri="{FF2B5EF4-FFF2-40B4-BE49-F238E27FC236}">
                <a16:creationId xmlns:a16="http://schemas.microsoft.com/office/drawing/2014/main" id="{F93A2AAC-2AA1-D48C-9A6A-A8A4FE560A31}"/>
              </a:ext>
            </a:extLst>
          </p:cNvPr>
          <p:cNvPicPr>
            <a:picLocks noChangeAspect="1"/>
          </p:cNvPicPr>
          <p:nvPr/>
        </p:nvPicPr>
        <p:blipFill>
          <a:blip r:embed="rId3"/>
          <a:stretch>
            <a:fillRect/>
          </a:stretch>
        </p:blipFill>
        <p:spPr>
          <a:xfrm>
            <a:off x="11329233" y="73152"/>
            <a:ext cx="757855" cy="29260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bg>
      <p:bgPr>
        <a:solidFill>
          <a:srgbClr val="0D2E5C"/>
        </a:solidFill>
        <a:effectLst/>
      </p:bgPr>
    </p:bg>
    <p:spTree>
      <p:nvGrpSpPr>
        <p:cNvPr id="1" name=""/>
        <p:cNvGrpSpPr/>
        <p:nvPr/>
      </p:nvGrpSpPr>
      <p:grpSpPr>
        <a:xfrm>
          <a:off x="0" y="0"/>
          <a:ext cx="0" cy="0"/>
          <a:chOff x="0" y="0"/>
          <a:chExt cx="0" cy="0"/>
        </a:xfrm>
      </p:grpSpPr>
      <p:sp>
        <p:nvSpPr>
          <p:cNvPr id="2" name="Shape 0"/>
          <p:cNvSpPr/>
          <p:nvPr/>
        </p:nvSpPr>
        <p:spPr>
          <a:xfrm>
            <a:off x="0" y="0"/>
            <a:ext cx="365760" cy="6858000"/>
          </a:xfrm>
          <a:prstGeom prst="rect">
            <a:avLst/>
          </a:prstGeom>
          <a:solidFill>
            <a:srgbClr val="F7A81B"/>
          </a:solidFill>
          <a:ln/>
        </p:spPr>
        <p:txBody>
          <a:bodyPr/>
          <a:lstStyle/>
          <a:p>
            <a:endParaRPr lang="en-AU"/>
          </a:p>
        </p:txBody>
      </p:sp>
      <p:sp>
        <p:nvSpPr>
          <p:cNvPr id="3" name="Shape 1"/>
          <p:cNvSpPr/>
          <p:nvPr/>
        </p:nvSpPr>
        <p:spPr>
          <a:xfrm>
            <a:off x="365760" y="0"/>
            <a:ext cx="73152" cy="6858000"/>
          </a:xfrm>
          <a:prstGeom prst="rect">
            <a:avLst/>
          </a:prstGeom>
          <a:solidFill>
            <a:srgbClr val="D41367"/>
          </a:solidFill>
          <a:ln/>
        </p:spPr>
        <p:txBody>
          <a:bodyPr/>
          <a:lstStyle/>
          <a:p>
            <a:endParaRPr lang="en-AU"/>
          </a:p>
        </p:txBody>
      </p:sp>
      <p:sp>
        <p:nvSpPr>
          <p:cNvPr id="4" name="Text 2"/>
          <p:cNvSpPr/>
          <p:nvPr/>
        </p:nvSpPr>
        <p:spPr>
          <a:xfrm>
            <a:off x="1097280" y="1371600"/>
            <a:ext cx="3657600" cy="2011680"/>
          </a:xfrm>
          <a:prstGeom prst="rect">
            <a:avLst/>
          </a:prstGeom>
          <a:noFill/>
          <a:ln/>
        </p:spPr>
        <p:txBody>
          <a:bodyPr wrap="square" lIns="0" tIns="0" rIns="0" bIns="0" rtlCol="0" anchor="ctr"/>
          <a:lstStyle/>
          <a:p>
            <a:pPr marL="0" indent="0" algn="l">
              <a:buNone/>
            </a:pPr>
            <a:r>
              <a:rPr lang="en-US" sz="14000" b="1">
                <a:solidFill>
                  <a:srgbClr val="F7A81B">
                    <a:alpha val="90000"/>
                  </a:srgbClr>
                </a:solidFill>
                <a:ea typeface="Arial Black" pitchFamily="34" charset="-122"/>
                <a:cs typeface="Arial Black" pitchFamily="34" charset="-120"/>
              </a:rPr>
              <a:t>03</a:t>
            </a:r>
            <a:endParaRPr lang="en-US" sz="14000"/>
          </a:p>
        </p:txBody>
      </p:sp>
      <p:sp>
        <p:nvSpPr>
          <p:cNvPr id="5" name="Text 3"/>
          <p:cNvSpPr/>
          <p:nvPr/>
        </p:nvSpPr>
        <p:spPr>
          <a:xfrm>
            <a:off x="1097280" y="3566160"/>
            <a:ext cx="9144000" cy="365760"/>
          </a:xfrm>
          <a:prstGeom prst="rect">
            <a:avLst/>
          </a:prstGeom>
          <a:noFill/>
          <a:ln/>
        </p:spPr>
        <p:txBody>
          <a:bodyPr wrap="square" lIns="0" tIns="0" rIns="0" bIns="0" rtlCol="0" anchor="ctr"/>
          <a:lstStyle/>
          <a:p>
            <a:pPr marL="0" indent="0" algn="l">
              <a:buNone/>
            </a:pPr>
            <a:r>
              <a:rPr lang="en-US" sz="1400" b="1" kern="0" spc="600">
                <a:solidFill>
                  <a:srgbClr val="F7A81B"/>
                </a:solidFill>
                <a:ea typeface="Arial" pitchFamily="34" charset="-122"/>
                <a:cs typeface="Arial" pitchFamily="34" charset="-120"/>
              </a:rPr>
              <a:t>SECTION THREE</a:t>
            </a:r>
            <a:endParaRPr lang="en-US" sz="1400"/>
          </a:p>
        </p:txBody>
      </p:sp>
      <p:sp>
        <p:nvSpPr>
          <p:cNvPr id="6" name="Text 4"/>
          <p:cNvSpPr/>
          <p:nvPr/>
        </p:nvSpPr>
        <p:spPr>
          <a:xfrm>
            <a:off x="1097280" y="3931920"/>
            <a:ext cx="10058400" cy="1188720"/>
          </a:xfrm>
          <a:prstGeom prst="rect">
            <a:avLst/>
          </a:prstGeom>
          <a:noFill/>
          <a:ln/>
        </p:spPr>
        <p:txBody>
          <a:bodyPr wrap="square" lIns="0" tIns="0" rIns="0" bIns="0" rtlCol="0" anchor="ctr"/>
          <a:lstStyle/>
          <a:p>
            <a:pPr marL="0" indent="0" algn="l">
              <a:buNone/>
            </a:pPr>
            <a:r>
              <a:rPr lang="en-US" sz="6800" b="1">
                <a:solidFill>
                  <a:srgbClr val="FFFFFF"/>
                </a:solidFill>
                <a:ea typeface="Arial Black" pitchFamily="34" charset="-122"/>
                <a:cs typeface="Arial Black" pitchFamily="34" charset="-120"/>
              </a:rPr>
              <a:t>Club Visits</a:t>
            </a:r>
            <a:endParaRPr lang="en-US" sz="6800"/>
          </a:p>
        </p:txBody>
      </p:sp>
      <p:sp>
        <p:nvSpPr>
          <p:cNvPr id="7" name="Shape 5"/>
          <p:cNvSpPr/>
          <p:nvPr/>
        </p:nvSpPr>
        <p:spPr>
          <a:xfrm>
            <a:off x="1097280" y="5120640"/>
            <a:ext cx="1097280" cy="73152"/>
          </a:xfrm>
          <a:prstGeom prst="rect">
            <a:avLst/>
          </a:prstGeom>
          <a:solidFill>
            <a:srgbClr val="F7A81B"/>
          </a:solidFill>
          <a:ln/>
        </p:spPr>
        <p:txBody>
          <a:bodyPr/>
          <a:lstStyle/>
          <a:p>
            <a:endParaRPr lang="en-AU"/>
          </a:p>
        </p:txBody>
      </p:sp>
      <p:sp>
        <p:nvSpPr>
          <p:cNvPr id="8" name="Text 6"/>
          <p:cNvSpPr/>
          <p:nvPr/>
        </p:nvSpPr>
        <p:spPr>
          <a:xfrm>
            <a:off x="1097280" y="5303520"/>
            <a:ext cx="10058400" cy="457200"/>
          </a:xfrm>
          <a:prstGeom prst="rect">
            <a:avLst/>
          </a:prstGeom>
          <a:noFill/>
          <a:ln/>
        </p:spPr>
        <p:txBody>
          <a:bodyPr wrap="square" lIns="0" tIns="0" rIns="0" bIns="0" rtlCol="0" anchor="ctr"/>
          <a:lstStyle/>
          <a:p>
            <a:pPr marL="0" indent="0" algn="l">
              <a:buNone/>
            </a:pPr>
            <a:r>
              <a:rPr lang="en-US" sz="1800" i="1">
                <a:solidFill>
                  <a:srgbClr val="B6C4DB"/>
                </a:solidFill>
                <a:ea typeface="Arial" pitchFamily="34" charset="-122"/>
                <a:cs typeface="Arial" pitchFamily="34" charset="-120"/>
              </a:rPr>
              <a:t>How your PI team will work with you on the ground this year</a:t>
            </a:r>
            <a:endParaRPr lang="en-US" sz="1800"/>
          </a:p>
        </p:txBody>
      </p:sp>
      <p:sp>
        <p:nvSpPr>
          <p:cNvPr id="9" name="Shape 7"/>
          <p:cNvSpPr/>
          <p:nvPr/>
        </p:nvSpPr>
        <p:spPr>
          <a:xfrm>
            <a:off x="0" y="6419088"/>
            <a:ext cx="12191695" cy="438912"/>
          </a:xfrm>
          <a:prstGeom prst="rect">
            <a:avLst/>
          </a:prstGeom>
          <a:solidFill>
            <a:srgbClr val="0D2E5C"/>
          </a:solidFill>
          <a:ln/>
        </p:spPr>
        <p:txBody>
          <a:bodyPr/>
          <a:lstStyle/>
          <a:p>
            <a:endParaRPr lang="en-AU"/>
          </a:p>
        </p:txBody>
      </p:sp>
      <p:sp>
        <p:nvSpPr>
          <p:cNvPr id="10" name="Text 8"/>
          <p:cNvSpPr/>
          <p:nvPr/>
        </p:nvSpPr>
        <p:spPr>
          <a:xfrm>
            <a:off x="502920" y="6528816"/>
            <a:ext cx="9601200" cy="256032"/>
          </a:xfrm>
          <a:prstGeom prst="rect">
            <a:avLst/>
          </a:prstGeom>
          <a:noFill/>
          <a:ln/>
        </p:spPr>
        <p:txBody>
          <a:bodyPr wrap="square" lIns="0" tIns="0" rIns="0" bIns="0" rtlCol="0" anchor="ctr"/>
          <a:lstStyle/>
          <a:p>
            <a:pPr marL="0" indent="0" algn="l">
              <a:buNone/>
            </a:pPr>
            <a:r>
              <a:rPr lang="en-US" sz="900">
                <a:solidFill>
                  <a:srgbClr val="BFD0E8"/>
                </a:solidFill>
                <a:ea typeface="Arial" pitchFamily="34" charset="-122"/>
                <a:cs typeface="Arial" pitchFamily="34" charset="-120"/>
              </a:rPr>
              <a:t>District 9660 Public Image Committee   |   Training Webinar   |   Sunday 19 April 2026</a:t>
            </a:r>
            <a:endParaRPr lang="en-US" sz="900"/>
          </a:p>
        </p:txBody>
      </p:sp>
      <p:pic>
        <p:nvPicPr>
          <p:cNvPr id="11" name="Image 0" descr="preencoded.png"/>
          <p:cNvPicPr>
            <a:picLocks noChangeAspect="1"/>
          </p:cNvPicPr>
          <p:nvPr/>
        </p:nvPicPr>
        <p:blipFill>
          <a:blip r:embed="rId3"/>
          <a:stretch>
            <a:fillRect/>
          </a:stretch>
        </p:blipFill>
        <p:spPr>
          <a:xfrm>
            <a:off x="10930920" y="6492240"/>
            <a:ext cx="757855" cy="29260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05840"/>
          </a:xfrm>
          <a:prstGeom prst="rect">
            <a:avLst/>
          </a:prstGeom>
          <a:solidFill>
            <a:srgbClr val="17458F"/>
          </a:solidFill>
          <a:ln/>
        </p:spPr>
        <p:txBody>
          <a:bodyPr/>
          <a:lstStyle/>
          <a:p>
            <a:endParaRPr lang="en-AU"/>
          </a:p>
        </p:txBody>
      </p:sp>
      <p:sp>
        <p:nvSpPr>
          <p:cNvPr id="3" name="Shape 1"/>
          <p:cNvSpPr/>
          <p:nvPr/>
        </p:nvSpPr>
        <p:spPr>
          <a:xfrm>
            <a:off x="0" y="1005840"/>
            <a:ext cx="12191695" cy="73152"/>
          </a:xfrm>
          <a:prstGeom prst="rect">
            <a:avLst/>
          </a:prstGeom>
          <a:solidFill>
            <a:srgbClr val="F7A81B"/>
          </a:solidFill>
          <a:ln/>
        </p:spPr>
        <p:txBody>
          <a:bodyPr/>
          <a:lstStyle/>
          <a:p>
            <a:endParaRPr lang="en-AU"/>
          </a:p>
        </p:txBody>
      </p:sp>
      <p:sp>
        <p:nvSpPr>
          <p:cNvPr id="4" name="Text 2"/>
          <p:cNvSpPr/>
          <p:nvPr/>
        </p:nvSpPr>
        <p:spPr>
          <a:xfrm>
            <a:off x="548640" y="91440"/>
            <a:ext cx="11094415" cy="548640"/>
          </a:xfrm>
          <a:prstGeom prst="rect">
            <a:avLst/>
          </a:prstGeom>
          <a:noFill/>
          <a:ln/>
        </p:spPr>
        <p:txBody>
          <a:bodyPr wrap="square" lIns="0" tIns="0" rIns="0" bIns="0" rtlCol="0" anchor="ctr"/>
          <a:lstStyle/>
          <a:p>
            <a:pPr marL="0" indent="0" algn="l">
              <a:buNone/>
            </a:pPr>
            <a:r>
              <a:rPr lang="en-US" sz="3000" b="1">
                <a:solidFill>
                  <a:srgbClr val="FFFFFF"/>
                </a:solidFill>
                <a:ea typeface="Arial Black" pitchFamily="34" charset="-122"/>
                <a:cs typeface="Arial Black" pitchFamily="34" charset="-120"/>
              </a:rPr>
              <a:t>What a Club Visit Looks Like</a:t>
            </a:r>
            <a:endParaRPr lang="en-US" sz="3000"/>
          </a:p>
        </p:txBody>
      </p:sp>
      <p:sp>
        <p:nvSpPr>
          <p:cNvPr id="5" name="Text 3"/>
          <p:cNvSpPr/>
          <p:nvPr/>
        </p:nvSpPr>
        <p:spPr>
          <a:xfrm>
            <a:off x="548640" y="640080"/>
            <a:ext cx="11094415" cy="320040"/>
          </a:xfrm>
          <a:prstGeom prst="rect">
            <a:avLst/>
          </a:prstGeom>
          <a:noFill/>
          <a:ln/>
        </p:spPr>
        <p:txBody>
          <a:bodyPr wrap="square" lIns="0" tIns="0" rIns="0" bIns="0" rtlCol="0" anchor="ctr"/>
          <a:lstStyle/>
          <a:p>
            <a:pPr marL="0" indent="0" algn="l">
              <a:buNone/>
            </a:pPr>
            <a:r>
              <a:rPr lang="en-US" sz="1300" i="1">
                <a:solidFill>
                  <a:srgbClr val="F7A81B"/>
                </a:solidFill>
                <a:ea typeface="Arial" pitchFamily="34" charset="-122"/>
                <a:cs typeface="Arial" pitchFamily="34" charset="-120"/>
              </a:rPr>
              <a:t>On the ground with your PI team</a:t>
            </a:r>
            <a:endParaRPr lang="en-US" sz="1300"/>
          </a:p>
        </p:txBody>
      </p:sp>
      <p:sp>
        <p:nvSpPr>
          <p:cNvPr id="6" name="Text 4"/>
          <p:cNvSpPr/>
          <p:nvPr/>
        </p:nvSpPr>
        <p:spPr>
          <a:xfrm>
            <a:off x="548640" y="1371600"/>
            <a:ext cx="5029200" cy="274320"/>
          </a:xfrm>
          <a:prstGeom prst="rect">
            <a:avLst/>
          </a:prstGeom>
          <a:noFill/>
          <a:ln/>
        </p:spPr>
        <p:txBody>
          <a:bodyPr wrap="square" lIns="0" tIns="0" rIns="0" bIns="0" rtlCol="0" anchor="ctr"/>
          <a:lstStyle/>
          <a:p>
            <a:pPr marL="0" indent="0" algn="l">
              <a:buNone/>
            </a:pPr>
            <a:r>
              <a:rPr lang="en-US" sz="1100" b="1" kern="0" spc="400">
                <a:solidFill>
                  <a:srgbClr val="F7A81B"/>
                </a:solidFill>
                <a:ea typeface="Arial Black" pitchFamily="34" charset="-122"/>
                <a:cs typeface="Arial Black" pitchFamily="34" charset="-120"/>
              </a:rPr>
              <a:t>WHY WE VISIT</a:t>
            </a:r>
            <a:endParaRPr lang="en-US" sz="1100"/>
          </a:p>
        </p:txBody>
      </p:sp>
      <p:sp>
        <p:nvSpPr>
          <p:cNvPr id="7" name="Text 5"/>
          <p:cNvSpPr/>
          <p:nvPr/>
        </p:nvSpPr>
        <p:spPr>
          <a:xfrm>
            <a:off x="548640" y="1691640"/>
            <a:ext cx="5029200" cy="457200"/>
          </a:xfrm>
          <a:prstGeom prst="rect">
            <a:avLst/>
          </a:prstGeom>
          <a:noFill/>
          <a:ln/>
        </p:spPr>
        <p:txBody>
          <a:bodyPr wrap="square" lIns="0" tIns="0" rIns="0" bIns="0" rtlCol="0" anchor="ctr"/>
          <a:lstStyle/>
          <a:p>
            <a:pPr marL="0" indent="0" algn="l">
              <a:buNone/>
            </a:pPr>
            <a:r>
              <a:rPr lang="en-US" sz="2200" b="1">
                <a:solidFill>
                  <a:srgbClr val="17458F"/>
                </a:solidFill>
                <a:ea typeface="Arial Black" pitchFamily="34" charset="-122"/>
                <a:cs typeface="Arial Black" pitchFamily="34" charset="-120"/>
              </a:rPr>
              <a:t>Listen first, help second</a:t>
            </a:r>
            <a:endParaRPr lang="en-US" sz="2200"/>
          </a:p>
        </p:txBody>
      </p:sp>
      <p:sp>
        <p:nvSpPr>
          <p:cNvPr id="8" name="Text 6"/>
          <p:cNvSpPr/>
          <p:nvPr/>
        </p:nvSpPr>
        <p:spPr>
          <a:xfrm>
            <a:off x="548640" y="2194560"/>
            <a:ext cx="5394960" cy="1280160"/>
          </a:xfrm>
          <a:prstGeom prst="rect">
            <a:avLst/>
          </a:prstGeom>
          <a:noFill/>
          <a:ln/>
        </p:spPr>
        <p:txBody>
          <a:bodyPr wrap="square" lIns="0" tIns="0" rIns="0" bIns="0" rtlCol="0" anchor="t"/>
          <a:lstStyle/>
          <a:p>
            <a:pPr marL="0" indent="0" algn="l">
              <a:buNone/>
            </a:pPr>
            <a:r>
              <a:rPr lang="en-US" sz="1300">
                <a:solidFill>
                  <a:srgbClr val="4B5563"/>
                </a:solidFill>
                <a:ea typeface="Arial" pitchFamily="34" charset="-122"/>
                <a:cs typeface="Arial" pitchFamily="34" charset="-120"/>
              </a:rPr>
              <a:t>A club visit isn't an inspection. We come to understand how your club is telling its story, where you're getting stuck, and what practical help would make a real difference. Every visit ends with 1 to 3 concrete actions we'll follow up on.</a:t>
            </a:r>
            <a:endParaRPr lang="en-US" sz="1300"/>
          </a:p>
        </p:txBody>
      </p:sp>
      <p:sp>
        <p:nvSpPr>
          <p:cNvPr id="9" name="Shape 7"/>
          <p:cNvSpPr/>
          <p:nvPr/>
        </p:nvSpPr>
        <p:spPr>
          <a:xfrm>
            <a:off x="548640" y="3611880"/>
            <a:ext cx="502920" cy="502920"/>
          </a:xfrm>
          <a:prstGeom prst="ellipse">
            <a:avLst/>
          </a:prstGeom>
          <a:solidFill>
            <a:srgbClr val="17458F"/>
          </a:solidFill>
          <a:ln/>
        </p:spPr>
        <p:txBody>
          <a:bodyPr/>
          <a:lstStyle/>
          <a:p>
            <a:endParaRPr lang="en-AU"/>
          </a:p>
        </p:txBody>
      </p:sp>
      <p:sp>
        <p:nvSpPr>
          <p:cNvPr id="10" name="Text 8"/>
          <p:cNvSpPr/>
          <p:nvPr/>
        </p:nvSpPr>
        <p:spPr>
          <a:xfrm>
            <a:off x="548640" y="3611880"/>
            <a:ext cx="502920" cy="502920"/>
          </a:xfrm>
          <a:prstGeom prst="rect">
            <a:avLst/>
          </a:prstGeom>
          <a:noFill/>
          <a:ln/>
        </p:spPr>
        <p:txBody>
          <a:bodyPr wrap="square" lIns="0" tIns="0" rIns="0" bIns="0" rtlCol="0" anchor="ctr"/>
          <a:lstStyle/>
          <a:p>
            <a:pPr marL="0" indent="0" algn="ctr">
              <a:buNone/>
            </a:pPr>
            <a:r>
              <a:rPr lang="en-US" sz="1400" b="1">
                <a:solidFill>
                  <a:srgbClr val="F7A81B"/>
                </a:solidFill>
                <a:ea typeface="Arial Black" pitchFamily="34" charset="-122"/>
                <a:cs typeface="Arial Black" pitchFamily="34" charset="-120"/>
              </a:rPr>
              <a:t>01</a:t>
            </a:r>
            <a:endParaRPr lang="en-US" sz="1400"/>
          </a:p>
        </p:txBody>
      </p:sp>
      <p:sp>
        <p:nvSpPr>
          <p:cNvPr id="11" name="Text 9"/>
          <p:cNvSpPr/>
          <p:nvPr/>
        </p:nvSpPr>
        <p:spPr>
          <a:xfrm>
            <a:off x="1188720" y="3593592"/>
            <a:ext cx="4754880" cy="320040"/>
          </a:xfrm>
          <a:prstGeom prst="rect">
            <a:avLst/>
          </a:prstGeom>
          <a:noFill/>
          <a:ln/>
        </p:spPr>
        <p:txBody>
          <a:bodyPr wrap="square" lIns="0" tIns="0" rIns="0" bIns="0" rtlCol="0" anchor="ctr"/>
          <a:lstStyle/>
          <a:p>
            <a:pPr marL="0" indent="0" algn="l">
              <a:buNone/>
            </a:pPr>
            <a:r>
              <a:rPr lang="en-US" sz="1400" b="1">
                <a:solidFill>
                  <a:srgbClr val="17458F"/>
                </a:solidFill>
                <a:ea typeface="Arial Black" pitchFamily="34" charset="-122"/>
                <a:cs typeface="Arial Black" pitchFamily="34" charset="-120"/>
              </a:rPr>
              <a:t>Story audit</a:t>
            </a:r>
            <a:endParaRPr lang="en-US" sz="1400"/>
          </a:p>
        </p:txBody>
      </p:sp>
      <p:sp>
        <p:nvSpPr>
          <p:cNvPr id="12" name="Text 10"/>
          <p:cNvSpPr/>
          <p:nvPr/>
        </p:nvSpPr>
        <p:spPr>
          <a:xfrm>
            <a:off x="1188720" y="3867912"/>
            <a:ext cx="4754880" cy="347472"/>
          </a:xfrm>
          <a:prstGeom prst="rect">
            <a:avLst/>
          </a:prstGeom>
          <a:noFill/>
          <a:ln/>
        </p:spPr>
        <p:txBody>
          <a:bodyPr wrap="square" lIns="0" tIns="0" rIns="0" bIns="0" rtlCol="0" anchor="ctr"/>
          <a:lstStyle/>
          <a:p>
            <a:pPr marL="0" indent="0" algn="l">
              <a:buNone/>
            </a:pPr>
            <a:r>
              <a:rPr lang="en-US" sz="1100">
                <a:solidFill>
                  <a:srgbClr val="4B5563"/>
                </a:solidFill>
                <a:ea typeface="Arial" pitchFamily="34" charset="-122"/>
                <a:cs typeface="Arial" pitchFamily="34" charset="-120"/>
              </a:rPr>
              <a:t>Quick review of your website, Facebook, newsletter and signage.</a:t>
            </a:r>
            <a:endParaRPr lang="en-US" sz="1100"/>
          </a:p>
        </p:txBody>
      </p:sp>
      <p:sp>
        <p:nvSpPr>
          <p:cNvPr id="13" name="Shape 11"/>
          <p:cNvSpPr/>
          <p:nvPr/>
        </p:nvSpPr>
        <p:spPr>
          <a:xfrm>
            <a:off x="548640" y="4297680"/>
            <a:ext cx="502920" cy="502920"/>
          </a:xfrm>
          <a:prstGeom prst="ellipse">
            <a:avLst/>
          </a:prstGeom>
          <a:solidFill>
            <a:srgbClr val="17458F"/>
          </a:solidFill>
          <a:ln/>
        </p:spPr>
        <p:txBody>
          <a:bodyPr/>
          <a:lstStyle/>
          <a:p>
            <a:endParaRPr lang="en-AU"/>
          </a:p>
        </p:txBody>
      </p:sp>
      <p:sp>
        <p:nvSpPr>
          <p:cNvPr id="14" name="Text 12"/>
          <p:cNvSpPr/>
          <p:nvPr/>
        </p:nvSpPr>
        <p:spPr>
          <a:xfrm>
            <a:off x="548640" y="4297680"/>
            <a:ext cx="502920" cy="502920"/>
          </a:xfrm>
          <a:prstGeom prst="rect">
            <a:avLst/>
          </a:prstGeom>
          <a:noFill/>
          <a:ln/>
        </p:spPr>
        <p:txBody>
          <a:bodyPr wrap="square" lIns="0" tIns="0" rIns="0" bIns="0" rtlCol="0" anchor="ctr"/>
          <a:lstStyle/>
          <a:p>
            <a:pPr marL="0" indent="0" algn="ctr">
              <a:buNone/>
            </a:pPr>
            <a:r>
              <a:rPr lang="en-US" sz="1400" b="1">
                <a:solidFill>
                  <a:srgbClr val="F7A81B"/>
                </a:solidFill>
                <a:ea typeface="Arial Black" pitchFamily="34" charset="-122"/>
                <a:cs typeface="Arial Black" pitchFamily="34" charset="-120"/>
              </a:rPr>
              <a:t>02</a:t>
            </a:r>
            <a:endParaRPr lang="en-US" sz="1400"/>
          </a:p>
        </p:txBody>
      </p:sp>
      <p:sp>
        <p:nvSpPr>
          <p:cNvPr id="15" name="Text 13"/>
          <p:cNvSpPr/>
          <p:nvPr/>
        </p:nvSpPr>
        <p:spPr>
          <a:xfrm>
            <a:off x="1188720" y="4279392"/>
            <a:ext cx="4754880" cy="320040"/>
          </a:xfrm>
          <a:prstGeom prst="rect">
            <a:avLst/>
          </a:prstGeom>
          <a:noFill/>
          <a:ln/>
        </p:spPr>
        <p:txBody>
          <a:bodyPr wrap="square" lIns="0" tIns="0" rIns="0" bIns="0" rtlCol="0" anchor="ctr"/>
          <a:lstStyle/>
          <a:p>
            <a:pPr marL="0" indent="0" algn="l">
              <a:buNone/>
            </a:pPr>
            <a:r>
              <a:rPr lang="en-US" sz="1400" b="1">
                <a:solidFill>
                  <a:srgbClr val="17458F"/>
                </a:solidFill>
                <a:ea typeface="Arial Black" pitchFamily="34" charset="-122"/>
                <a:cs typeface="Arial Black" pitchFamily="34" charset="-120"/>
              </a:rPr>
              <a:t>Working session</a:t>
            </a:r>
            <a:endParaRPr lang="en-US" sz="1400"/>
          </a:p>
        </p:txBody>
      </p:sp>
      <p:sp>
        <p:nvSpPr>
          <p:cNvPr id="16" name="Text 14"/>
          <p:cNvSpPr/>
          <p:nvPr/>
        </p:nvSpPr>
        <p:spPr>
          <a:xfrm>
            <a:off x="1188720" y="4553712"/>
            <a:ext cx="4754880" cy="347472"/>
          </a:xfrm>
          <a:prstGeom prst="rect">
            <a:avLst/>
          </a:prstGeom>
          <a:noFill/>
          <a:ln/>
        </p:spPr>
        <p:txBody>
          <a:bodyPr wrap="square" lIns="0" tIns="0" rIns="0" bIns="0" rtlCol="0" anchor="ctr"/>
          <a:lstStyle/>
          <a:p>
            <a:pPr marL="0" indent="0" algn="l">
              <a:buNone/>
            </a:pPr>
            <a:r>
              <a:rPr lang="en-US" sz="1100">
                <a:solidFill>
                  <a:srgbClr val="4B5563"/>
                </a:solidFill>
                <a:ea typeface="Arial" pitchFamily="34" charset="-122"/>
                <a:cs typeface="Arial" pitchFamily="34" charset="-120"/>
              </a:rPr>
              <a:t>Hands-on help with whatever your club is trying to get off the ground.</a:t>
            </a:r>
            <a:endParaRPr lang="en-US" sz="1100"/>
          </a:p>
        </p:txBody>
      </p:sp>
      <p:sp>
        <p:nvSpPr>
          <p:cNvPr id="17" name="Shape 15"/>
          <p:cNvSpPr/>
          <p:nvPr/>
        </p:nvSpPr>
        <p:spPr>
          <a:xfrm>
            <a:off x="548640" y="4983480"/>
            <a:ext cx="502920" cy="502920"/>
          </a:xfrm>
          <a:prstGeom prst="ellipse">
            <a:avLst/>
          </a:prstGeom>
          <a:solidFill>
            <a:srgbClr val="17458F"/>
          </a:solidFill>
          <a:ln/>
        </p:spPr>
        <p:txBody>
          <a:bodyPr/>
          <a:lstStyle/>
          <a:p>
            <a:endParaRPr lang="en-AU"/>
          </a:p>
        </p:txBody>
      </p:sp>
      <p:sp>
        <p:nvSpPr>
          <p:cNvPr id="18" name="Text 16"/>
          <p:cNvSpPr/>
          <p:nvPr/>
        </p:nvSpPr>
        <p:spPr>
          <a:xfrm>
            <a:off x="548640" y="4983480"/>
            <a:ext cx="502920" cy="502920"/>
          </a:xfrm>
          <a:prstGeom prst="rect">
            <a:avLst/>
          </a:prstGeom>
          <a:noFill/>
          <a:ln/>
        </p:spPr>
        <p:txBody>
          <a:bodyPr wrap="square" lIns="0" tIns="0" rIns="0" bIns="0" rtlCol="0" anchor="ctr"/>
          <a:lstStyle/>
          <a:p>
            <a:pPr marL="0" indent="0" algn="ctr">
              <a:buNone/>
            </a:pPr>
            <a:r>
              <a:rPr lang="en-US" sz="1400" b="1">
                <a:solidFill>
                  <a:srgbClr val="F7A81B"/>
                </a:solidFill>
                <a:ea typeface="Arial Black" pitchFamily="34" charset="-122"/>
                <a:cs typeface="Arial Black" pitchFamily="34" charset="-120"/>
              </a:rPr>
              <a:t>03</a:t>
            </a:r>
            <a:endParaRPr lang="en-US" sz="1400"/>
          </a:p>
        </p:txBody>
      </p:sp>
      <p:sp>
        <p:nvSpPr>
          <p:cNvPr id="19" name="Text 17"/>
          <p:cNvSpPr/>
          <p:nvPr/>
        </p:nvSpPr>
        <p:spPr>
          <a:xfrm>
            <a:off x="1188720" y="4965192"/>
            <a:ext cx="4754880" cy="320040"/>
          </a:xfrm>
          <a:prstGeom prst="rect">
            <a:avLst/>
          </a:prstGeom>
          <a:noFill/>
          <a:ln/>
        </p:spPr>
        <p:txBody>
          <a:bodyPr wrap="square" lIns="0" tIns="0" rIns="0" bIns="0" rtlCol="0" anchor="ctr"/>
          <a:lstStyle/>
          <a:p>
            <a:pPr marL="0" indent="0" algn="l">
              <a:buNone/>
            </a:pPr>
            <a:r>
              <a:rPr lang="en-US" sz="1400" b="1">
                <a:solidFill>
                  <a:srgbClr val="17458F"/>
                </a:solidFill>
                <a:ea typeface="Arial Black" pitchFamily="34" charset="-122"/>
                <a:cs typeface="Arial Black" pitchFamily="34" charset="-120"/>
              </a:rPr>
              <a:t>Resource walkthrough</a:t>
            </a:r>
            <a:endParaRPr lang="en-US" sz="1400"/>
          </a:p>
        </p:txBody>
      </p:sp>
      <p:sp>
        <p:nvSpPr>
          <p:cNvPr id="20" name="Text 18"/>
          <p:cNvSpPr/>
          <p:nvPr/>
        </p:nvSpPr>
        <p:spPr>
          <a:xfrm>
            <a:off x="1188720" y="5239512"/>
            <a:ext cx="4754880" cy="347472"/>
          </a:xfrm>
          <a:prstGeom prst="rect">
            <a:avLst/>
          </a:prstGeom>
          <a:noFill/>
          <a:ln/>
        </p:spPr>
        <p:txBody>
          <a:bodyPr wrap="square" lIns="0" tIns="0" rIns="0" bIns="0" rtlCol="0" anchor="ctr"/>
          <a:lstStyle/>
          <a:p>
            <a:pPr marL="0" indent="0" algn="l">
              <a:buNone/>
            </a:pPr>
            <a:r>
              <a:rPr lang="en-US" sz="1100">
                <a:solidFill>
                  <a:srgbClr val="4B5563"/>
                </a:solidFill>
                <a:ea typeface="Arial" pitchFamily="34" charset="-122"/>
                <a:cs typeface="Arial" pitchFamily="34" charset="-120"/>
              </a:rPr>
              <a:t>We show you the Brand Centre, Canva templates, and where to get help.</a:t>
            </a:r>
            <a:endParaRPr lang="en-US" sz="1100"/>
          </a:p>
        </p:txBody>
      </p:sp>
      <p:sp>
        <p:nvSpPr>
          <p:cNvPr id="21" name="Shape 19"/>
          <p:cNvSpPr/>
          <p:nvPr/>
        </p:nvSpPr>
        <p:spPr>
          <a:xfrm>
            <a:off x="6400800" y="1371600"/>
            <a:ext cx="5257800" cy="4754880"/>
          </a:xfrm>
          <a:prstGeom prst="rect">
            <a:avLst/>
          </a:prstGeom>
          <a:solidFill>
            <a:srgbClr val="F2F7FD"/>
          </a:solidFill>
          <a:ln w="9525">
            <a:solidFill>
              <a:srgbClr val="E5E7EB"/>
            </a:solidFill>
            <a:prstDash val="solid"/>
          </a:ln>
        </p:spPr>
        <p:txBody>
          <a:bodyPr/>
          <a:lstStyle/>
          <a:p>
            <a:r>
              <a:rPr lang="en-US" sz="2200" b="1">
                <a:solidFill>
                  <a:srgbClr val="17458F"/>
                </a:solidFill>
              </a:rPr>
              <a:t>Club Visit Options</a:t>
            </a:r>
            <a:br>
              <a:rPr lang="en-US" b="1"/>
            </a:br>
            <a:br>
              <a:rPr lang="en-US" b="1"/>
            </a:br>
            <a:r>
              <a:rPr lang="en-US" b="1"/>
              <a:t>Option 1: Short Visit (1–1.5 hours)</a:t>
            </a:r>
            <a:br>
              <a:rPr lang="en-US" b="1"/>
            </a:br>
            <a:r>
              <a:rPr lang="en-US"/>
              <a:t>• Welcome &amp; introductions (10 mins)</a:t>
            </a:r>
            <a:br>
              <a:rPr lang="en-US"/>
            </a:br>
            <a:r>
              <a:rPr lang="en-US"/>
              <a:t>• Story audit (20 mins)</a:t>
            </a:r>
            <a:br>
              <a:rPr lang="en-US"/>
            </a:br>
            <a:r>
              <a:rPr lang="en-US"/>
              <a:t>• Working session (30 mins)</a:t>
            </a:r>
            <a:br>
              <a:rPr lang="en-US"/>
            </a:br>
            <a:r>
              <a:rPr lang="en-US"/>
              <a:t>• Action planning (15 mins)</a:t>
            </a:r>
            <a:br>
              <a:rPr lang="en-US" b="1"/>
            </a:br>
            <a:br>
              <a:rPr lang="en-US" b="1"/>
            </a:br>
            <a:r>
              <a:rPr lang="en-US" b="1"/>
              <a:t>Option 2: Extended Visit (2–3 hours)</a:t>
            </a:r>
            <a:br>
              <a:rPr lang="en-US" b="1"/>
            </a:br>
            <a:r>
              <a:rPr lang="en-US"/>
              <a:t>• Join part of a club meeting</a:t>
            </a:r>
            <a:br>
              <a:rPr lang="en-US"/>
            </a:br>
            <a:r>
              <a:rPr lang="en-US"/>
              <a:t>• Deeper dive into social media strategy</a:t>
            </a:r>
            <a:br>
              <a:rPr lang="en-US"/>
            </a:br>
            <a:r>
              <a:rPr lang="en-US"/>
              <a:t>• Content planning workshop</a:t>
            </a:r>
            <a:br>
              <a:rPr lang="en-US"/>
            </a:br>
            <a:r>
              <a:rPr lang="en-US"/>
              <a:t>• Training multiple members</a:t>
            </a:r>
            <a:br>
              <a:rPr lang="en-US" b="1"/>
            </a:br>
            <a:br>
              <a:rPr lang="en-US" b="1"/>
            </a:br>
            <a:r>
              <a:rPr lang="en-US" b="1"/>
              <a:t>Option 3: Hybrid Visit</a:t>
            </a:r>
            <a:br>
              <a:rPr lang="en-US" b="1"/>
            </a:br>
            <a:r>
              <a:rPr lang="en-US"/>
              <a:t>• In-person visit + follow-up online session</a:t>
            </a:r>
            <a:br>
              <a:rPr lang="en-US"/>
            </a:br>
            <a:r>
              <a:rPr lang="en-US"/>
              <a:t>• Allows continued support without time pressure</a:t>
            </a:r>
            <a:endParaRPr lang="en-AU"/>
          </a:p>
        </p:txBody>
      </p:sp>
      <p:sp>
        <p:nvSpPr>
          <p:cNvPr id="22" name="Shape 20"/>
          <p:cNvSpPr/>
          <p:nvPr/>
        </p:nvSpPr>
        <p:spPr>
          <a:xfrm>
            <a:off x="6400800" y="1371600"/>
            <a:ext cx="5257800" cy="73152"/>
          </a:xfrm>
          <a:prstGeom prst="rect">
            <a:avLst/>
          </a:prstGeom>
          <a:solidFill>
            <a:srgbClr val="F7A81B"/>
          </a:solidFill>
          <a:ln/>
        </p:spPr>
        <p:txBody>
          <a:bodyPr/>
          <a:lstStyle/>
          <a:p>
            <a:endParaRPr lang="en-AU"/>
          </a:p>
        </p:txBody>
      </p:sp>
      <p:sp>
        <p:nvSpPr>
          <p:cNvPr id="41" name="Shape 39"/>
          <p:cNvSpPr/>
          <p:nvPr/>
        </p:nvSpPr>
        <p:spPr>
          <a:xfrm>
            <a:off x="457200" y="6473952"/>
            <a:ext cx="11277295" cy="13716"/>
          </a:xfrm>
          <a:prstGeom prst="rect">
            <a:avLst/>
          </a:prstGeom>
          <a:solidFill>
            <a:srgbClr val="E5E7EB"/>
          </a:solidFill>
          <a:ln/>
        </p:spPr>
        <p:txBody>
          <a:bodyPr/>
          <a:lstStyle/>
          <a:p>
            <a:endParaRPr lang="en-AU"/>
          </a:p>
        </p:txBody>
      </p:sp>
      <p:sp>
        <p:nvSpPr>
          <p:cNvPr id="42" name="Text 40"/>
          <p:cNvSpPr/>
          <p:nvPr/>
        </p:nvSpPr>
        <p:spPr>
          <a:xfrm>
            <a:off x="502920" y="6528816"/>
            <a:ext cx="9601200" cy="256032"/>
          </a:xfrm>
          <a:prstGeom prst="rect">
            <a:avLst/>
          </a:prstGeom>
          <a:noFill/>
          <a:ln/>
        </p:spPr>
        <p:txBody>
          <a:bodyPr wrap="square" lIns="0" tIns="0" rIns="0" bIns="0" rtlCol="0" anchor="ctr"/>
          <a:lstStyle/>
          <a:p>
            <a:pPr marL="0" indent="0" algn="l">
              <a:buNone/>
            </a:pPr>
            <a:r>
              <a:rPr lang="en-US" sz="900">
                <a:solidFill>
                  <a:srgbClr val="6B7280"/>
                </a:solidFill>
                <a:ea typeface="Arial" pitchFamily="34" charset="-122"/>
                <a:cs typeface="Arial" pitchFamily="34" charset="-120"/>
              </a:rPr>
              <a:t>District 9660 Public Image Committee   |   Training Webinar   |   Sunday 19 April 2026</a:t>
            </a:r>
            <a:endParaRPr lang="en-US" sz="900"/>
          </a:p>
        </p:txBody>
      </p:sp>
      <p:pic>
        <p:nvPicPr>
          <p:cNvPr id="44" name="Image 0" descr="preencoded.png">
            <a:extLst>
              <a:ext uri="{FF2B5EF4-FFF2-40B4-BE49-F238E27FC236}">
                <a16:creationId xmlns:a16="http://schemas.microsoft.com/office/drawing/2014/main" id="{F12090A5-9D38-C1B7-8EF3-BF4F8409FC42}"/>
              </a:ext>
            </a:extLst>
          </p:cNvPr>
          <p:cNvPicPr>
            <a:picLocks noChangeAspect="1"/>
          </p:cNvPicPr>
          <p:nvPr/>
        </p:nvPicPr>
        <p:blipFill>
          <a:blip r:embed="rId3"/>
          <a:stretch>
            <a:fillRect/>
          </a:stretch>
        </p:blipFill>
        <p:spPr>
          <a:xfrm>
            <a:off x="11329233" y="73152"/>
            <a:ext cx="757855" cy="29260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05840"/>
          </a:xfrm>
          <a:prstGeom prst="rect">
            <a:avLst/>
          </a:prstGeom>
          <a:solidFill>
            <a:srgbClr val="17458F"/>
          </a:solidFill>
          <a:ln/>
        </p:spPr>
        <p:txBody>
          <a:bodyPr/>
          <a:lstStyle/>
          <a:p>
            <a:endParaRPr lang="en-AU"/>
          </a:p>
        </p:txBody>
      </p:sp>
      <p:sp>
        <p:nvSpPr>
          <p:cNvPr id="3" name="Shape 1"/>
          <p:cNvSpPr/>
          <p:nvPr/>
        </p:nvSpPr>
        <p:spPr>
          <a:xfrm>
            <a:off x="0" y="1005840"/>
            <a:ext cx="12191695" cy="73152"/>
          </a:xfrm>
          <a:prstGeom prst="rect">
            <a:avLst/>
          </a:prstGeom>
          <a:solidFill>
            <a:srgbClr val="F7A81B"/>
          </a:solidFill>
          <a:ln/>
        </p:spPr>
        <p:txBody>
          <a:bodyPr/>
          <a:lstStyle/>
          <a:p>
            <a:endParaRPr lang="en-AU"/>
          </a:p>
        </p:txBody>
      </p:sp>
      <p:sp>
        <p:nvSpPr>
          <p:cNvPr id="4" name="Text 2"/>
          <p:cNvSpPr/>
          <p:nvPr/>
        </p:nvSpPr>
        <p:spPr>
          <a:xfrm>
            <a:off x="548640" y="91440"/>
            <a:ext cx="11094415" cy="548640"/>
          </a:xfrm>
          <a:prstGeom prst="rect">
            <a:avLst/>
          </a:prstGeom>
          <a:noFill/>
          <a:ln/>
        </p:spPr>
        <p:txBody>
          <a:bodyPr wrap="square" lIns="0" tIns="0" rIns="0" bIns="0" rtlCol="0" anchor="ctr"/>
          <a:lstStyle/>
          <a:p>
            <a:r>
              <a:rPr lang="en-US" sz="3000" b="1">
                <a:solidFill>
                  <a:srgbClr val="FFFFFF"/>
                </a:solidFill>
                <a:ea typeface="Arial Black" pitchFamily="34" charset="-122"/>
                <a:cs typeface="Arial Black" pitchFamily="34" charset="-120"/>
              </a:rPr>
              <a:t>Rotary Brand Guidelines - https://brandcenter.rotary.org/</a:t>
            </a:r>
            <a:endParaRPr lang="en-US" sz="3000"/>
          </a:p>
        </p:txBody>
      </p:sp>
      <p:sp>
        <p:nvSpPr>
          <p:cNvPr id="5" name="Text 3"/>
          <p:cNvSpPr/>
          <p:nvPr/>
        </p:nvSpPr>
        <p:spPr>
          <a:xfrm>
            <a:off x="548640" y="640080"/>
            <a:ext cx="11094415" cy="320040"/>
          </a:xfrm>
          <a:prstGeom prst="rect">
            <a:avLst/>
          </a:prstGeom>
          <a:noFill/>
          <a:ln/>
        </p:spPr>
        <p:txBody>
          <a:bodyPr wrap="square" lIns="0" tIns="0" rIns="0" bIns="0" rtlCol="0" anchor="ctr"/>
          <a:lstStyle/>
          <a:p>
            <a:pPr marL="0" indent="0" algn="l">
              <a:buNone/>
            </a:pPr>
            <a:r>
              <a:rPr lang="en-US" sz="1300" i="1">
                <a:solidFill>
                  <a:srgbClr val="F7A81B"/>
                </a:solidFill>
                <a:ea typeface="Arial" pitchFamily="34" charset="-122"/>
                <a:cs typeface="Arial" pitchFamily="34" charset="-120"/>
              </a:rPr>
              <a:t>Speaking with one visual voice</a:t>
            </a:r>
            <a:endParaRPr lang="en-US" sz="1300"/>
          </a:p>
        </p:txBody>
      </p:sp>
      <p:pic>
        <p:nvPicPr>
          <p:cNvPr id="25" name="Image 0" descr="preencoded.png">
            <a:extLst>
              <a:ext uri="{FF2B5EF4-FFF2-40B4-BE49-F238E27FC236}">
                <a16:creationId xmlns:a16="http://schemas.microsoft.com/office/drawing/2014/main" id="{A5AAF17C-E02F-E947-117B-D3EAF6D0B043}"/>
              </a:ext>
            </a:extLst>
          </p:cNvPr>
          <p:cNvPicPr>
            <a:picLocks noChangeAspect="1"/>
          </p:cNvPicPr>
          <p:nvPr/>
        </p:nvPicPr>
        <p:blipFill>
          <a:blip r:embed="rId3"/>
          <a:stretch>
            <a:fillRect/>
          </a:stretch>
        </p:blipFill>
        <p:spPr>
          <a:xfrm>
            <a:off x="11329233" y="73152"/>
            <a:ext cx="757855" cy="292608"/>
          </a:xfrm>
          <a:prstGeom prst="rect">
            <a:avLst/>
          </a:prstGeom>
        </p:spPr>
      </p:pic>
      <p:pic>
        <p:nvPicPr>
          <p:cNvPr id="27" name="Picture 26">
            <a:extLst>
              <a:ext uri="{FF2B5EF4-FFF2-40B4-BE49-F238E27FC236}">
                <a16:creationId xmlns:a16="http://schemas.microsoft.com/office/drawing/2014/main" id="{CE1C11F4-2D27-ABAB-171B-8D194528FFA4}"/>
              </a:ext>
            </a:extLst>
          </p:cNvPr>
          <p:cNvPicPr>
            <a:picLocks noChangeAspect="1"/>
          </p:cNvPicPr>
          <p:nvPr/>
        </p:nvPicPr>
        <p:blipFill>
          <a:blip r:embed="rId4"/>
          <a:stretch>
            <a:fillRect/>
          </a:stretch>
        </p:blipFill>
        <p:spPr>
          <a:xfrm>
            <a:off x="2527554" y="1188720"/>
            <a:ext cx="7136892" cy="553395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8E3AFD81-0668-5322-80B7-CCA37C51A223}"/>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3721D126-ECC0-5B2F-AF25-615A29D589F8}"/>
              </a:ext>
            </a:extLst>
          </p:cNvPr>
          <p:cNvSpPr/>
          <p:nvPr/>
        </p:nvSpPr>
        <p:spPr>
          <a:xfrm>
            <a:off x="0" y="0"/>
            <a:ext cx="12191695" cy="1005840"/>
          </a:xfrm>
          <a:prstGeom prst="rect">
            <a:avLst/>
          </a:prstGeom>
          <a:solidFill>
            <a:srgbClr val="17458F"/>
          </a:solidFill>
          <a:ln/>
        </p:spPr>
        <p:txBody>
          <a:bodyPr/>
          <a:lstStyle/>
          <a:p>
            <a:endParaRPr lang="en-AU"/>
          </a:p>
        </p:txBody>
      </p:sp>
      <p:sp>
        <p:nvSpPr>
          <p:cNvPr id="3" name="Shape 1">
            <a:extLst>
              <a:ext uri="{FF2B5EF4-FFF2-40B4-BE49-F238E27FC236}">
                <a16:creationId xmlns:a16="http://schemas.microsoft.com/office/drawing/2014/main" id="{D85F8F21-0151-46C7-A887-BB982FA2F586}"/>
              </a:ext>
            </a:extLst>
          </p:cNvPr>
          <p:cNvSpPr/>
          <p:nvPr/>
        </p:nvSpPr>
        <p:spPr>
          <a:xfrm>
            <a:off x="0" y="1005840"/>
            <a:ext cx="12191695" cy="73152"/>
          </a:xfrm>
          <a:prstGeom prst="rect">
            <a:avLst/>
          </a:prstGeom>
          <a:solidFill>
            <a:srgbClr val="F7A81B"/>
          </a:solidFill>
          <a:ln/>
        </p:spPr>
        <p:txBody>
          <a:bodyPr/>
          <a:lstStyle/>
          <a:p>
            <a:endParaRPr lang="en-AU"/>
          </a:p>
        </p:txBody>
      </p:sp>
      <p:sp>
        <p:nvSpPr>
          <p:cNvPr id="4" name="Text 2">
            <a:extLst>
              <a:ext uri="{FF2B5EF4-FFF2-40B4-BE49-F238E27FC236}">
                <a16:creationId xmlns:a16="http://schemas.microsoft.com/office/drawing/2014/main" id="{4C9F0373-D5CB-984A-6643-D29EFC4005F8}"/>
              </a:ext>
            </a:extLst>
          </p:cNvPr>
          <p:cNvSpPr/>
          <p:nvPr/>
        </p:nvSpPr>
        <p:spPr>
          <a:xfrm>
            <a:off x="548640" y="91440"/>
            <a:ext cx="11094415" cy="548640"/>
          </a:xfrm>
          <a:prstGeom prst="rect">
            <a:avLst/>
          </a:prstGeom>
          <a:noFill/>
          <a:ln/>
        </p:spPr>
        <p:txBody>
          <a:bodyPr wrap="square" lIns="0" tIns="0" rIns="0" bIns="0" rtlCol="0" anchor="ctr"/>
          <a:lstStyle/>
          <a:p>
            <a:r>
              <a:rPr lang="en-US" sz="3000" b="1">
                <a:solidFill>
                  <a:srgbClr val="FFFFFF"/>
                </a:solidFill>
                <a:ea typeface="Arial Black" pitchFamily="34" charset="-122"/>
                <a:cs typeface="Arial Black" pitchFamily="34" charset="-120"/>
              </a:rPr>
              <a:t>Rotary Brand Guidelines - https://brandcenter.rotary.org/</a:t>
            </a:r>
            <a:endParaRPr lang="en-US" sz="3000"/>
          </a:p>
        </p:txBody>
      </p:sp>
      <p:sp>
        <p:nvSpPr>
          <p:cNvPr id="5" name="Text 3">
            <a:extLst>
              <a:ext uri="{FF2B5EF4-FFF2-40B4-BE49-F238E27FC236}">
                <a16:creationId xmlns:a16="http://schemas.microsoft.com/office/drawing/2014/main" id="{0E054831-0010-65CB-7BA5-5C0176DE11D1}"/>
              </a:ext>
            </a:extLst>
          </p:cNvPr>
          <p:cNvSpPr/>
          <p:nvPr/>
        </p:nvSpPr>
        <p:spPr>
          <a:xfrm>
            <a:off x="548640" y="640080"/>
            <a:ext cx="11094415" cy="320040"/>
          </a:xfrm>
          <a:prstGeom prst="rect">
            <a:avLst/>
          </a:prstGeom>
          <a:noFill/>
          <a:ln/>
        </p:spPr>
        <p:txBody>
          <a:bodyPr wrap="square" lIns="0" tIns="0" rIns="0" bIns="0" rtlCol="0" anchor="ctr"/>
          <a:lstStyle/>
          <a:p>
            <a:pPr marL="0" indent="0" algn="l">
              <a:buNone/>
            </a:pPr>
            <a:r>
              <a:rPr lang="en-US" sz="1300" i="1">
                <a:solidFill>
                  <a:srgbClr val="F7A81B"/>
                </a:solidFill>
                <a:ea typeface="Arial" pitchFamily="34" charset="-122"/>
                <a:cs typeface="Arial" pitchFamily="34" charset="-120"/>
              </a:rPr>
              <a:t>Speaking with one visual voice</a:t>
            </a:r>
            <a:endParaRPr lang="en-US" sz="1300"/>
          </a:p>
        </p:txBody>
      </p:sp>
      <p:pic>
        <p:nvPicPr>
          <p:cNvPr id="25" name="Image 0" descr="preencoded.png">
            <a:extLst>
              <a:ext uri="{FF2B5EF4-FFF2-40B4-BE49-F238E27FC236}">
                <a16:creationId xmlns:a16="http://schemas.microsoft.com/office/drawing/2014/main" id="{C6DC9CC6-CBE1-8766-18D9-6A88A96EB5F9}"/>
              </a:ext>
            </a:extLst>
          </p:cNvPr>
          <p:cNvPicPr>
            <a:picLocks noChangeAspect="1"/>
          </p:cNvPicPr>
          <p:nvPr/>
        </p:nvPicPr>
        <p:blipFill>
          <a:blip r:embed="rId3"/>
          <a:stretch>
            <a:fillRect/>
          </a:stretch>
        </p:blipFill>
        <p:spPr>
          <a:xfrm>
            <a:off x="11329233" y="73152"/>
            <a:ext cx="757855" cy="292608"/>
          </a:xfrm>
          <a:prstGeom prst="rect">
            <a:avLst/>
          </a:prstGeom>
        </p:spPr>
      </p:pic>
      <p:pic>
        <p:nvPicPr>
          <p:cNvPr id="7" name="Picture 6">
            <a:extLst>
              <a:ext uri="{FF2B5EF4-FFF2-40B4-BE49-F238E27FC236}">
                <a16:creationId xmlns:a16="http://schemas.microsoft.com/office/drawing/2014/main" id="{164F1F4C-4C5B-7CBB-6BA8-2BD49128F369}"/>
              </a:ext>
            </a:extLst>
          </p:cNvPr>
          <p:cNvPicPr>
            <a:picLocks noChangeAspect="1"/>
          </p:cNvPicPr>
          <p:nvPr/>
        </p:nvPicPr>
        <p:blipFill>
          <a:blip r:embed="rId4"/>
          <a:stretch>
            <a:fillRect/>
          </a:stretch>
        </p:blipFill>
        <p:spPr>
          <a:xfrm>
            <a:off x="2497772" y="1188720"/>
            <a:ext cx="7196149" cy="5557422"/>
          </a:xfrm>
          <a:prstGeom prst="rect">
            <a:avLst/>
          </a:prstGeom>
        </p:spPr>
      </p:pic>
    </p:spTree>
    <p:extLst>
      <p:ext uri="{BB962C8B-B14F-4D97-AF65-F5344CB8AC3E}">
        <p14:creationId xmlns:p14="http://schemas.microsoft.com/office/powerpoint/2010/main" val="2963480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05840"/>
          </a:xfrm>
          <a:prstGeom prst="rect">
            <a:avLst/>
          </a:prstGeom>
          <a:solidFill>
            <a:srgbClr val="17458F"/>
          </a:solidFill>
          <a:ln/>
        </p:spPr>
        <p:txBody>
          <a:bodyPr/>
          <a:lstStyle/>
          <a:p>
            <a:endParaRPr lang="en-AU"/>
          </a:p>
        </p:txBody>
      </p:sp>
      <p:sp>
        <p:nvSpPr>
          <p:cNvPr id="3" name="Shape 1"/>
          <p:cNvSpPr/>
          <p:nvPr/>
        </p:nvSpPr>
        <p:spPr>
          <a:xfrm>
            <a:off x="0" y="1005840"/>
            <a:ext cx="12191695" cy="73152"/>
          </a:xfrm>
          <a:prstGeom prst="rect">
            <a:avLst/>
          </a:prstGeom>
          <a:solidFill>
            <a:srgbClr val="F7A81B"/>
          </a:solidFill>
          <a:ln/>
        </p:spPr>
        <p:txBody>
          <a:bodyPr/>
          <a:lstStyle/>
          <a:p>
            <a:endParaRPr lang="en-AU"/>
          </a:p>
        </p:txBody>
      </p:sp>
      <p:sp>
        <p:nvSpPr>
          <p:cNvPr id="4" name="Text 2"/>
          <p:cNvSpPr/>
          <p:nvPr/>
        </p:nvSpPr>
        <p:spPr>
          <a:xfrm>
            <a:off x="548640" y="91440"/>
            <a:ext cx="11094415" cy="548640"/>
          </a:xfrm>
          <a:prstGeom prst="rect">
            <a:avLst/>
          </a:prstGeom>
          <a:noFill/>
          <a:ln/>
        </p:spPr>
        <p:txBody>
          <a:bodyPr wrap="square" lIns="0" tIns="0" rIns="0" bIns="0" rtlCol="0" anchor="ctr"/>
          <a:lstStyle/>
          <a:p>
            <a:pPr marL="0" indent="0" algn="l">
              <a:buNone/>
            </a:pPr>
            <a:r>
              <a:rPr lang="en-US" sz="3000" b="1">
                <a:solidFill>
                  <a:srgbClr val="FFFFFF"/>
                </a:solidFill>
                <a:ea typeface="Arial Black" pitchFamily="34" charset="-122"/>
                <a:cs typeface="Arial Black" pitchFamily="34" charset="-120"/>
              </a:rPr>
              <a:t>Speaking With One Voice</a:t>
            </a:r>
            <a:endParaRPr lang="en-US" sz="3000"/>
          </a:p>
        </p:txBody>
      </p:sp>
      <p:sp>
        <p:nvSpPr>
          <p:cNvPr id="5" name="Text 3"/>
          <p:cNvSpPr/>
          <p:nvPr/>
        </p:nvSpPr>
        <p:spPr>
          <a:xfrm>
            <a:off x="548640" y="640080"/>
            <a:ext cx="11094415" cy="320040"/>
          </a:xfrm>
          <a:prstGeom prst="rect">
            <a:avLst/>
          </a:prstGeom>
          <a:noFill/>
          <a:ln/>
        </p:spPr>
        <p:txBody>
          <a:bodyPr wrap="square" lIns="0" tIns="0" rIns="0" bIns="0" rtlCol="0" anchor="ctr"/>
          <a:lstStyle/>
          <a:p>
            <a:pPr marL="0" indent="0" algn="l">
              <a:buNone/>
            </a:pPr>
            <a:r>
              <a:rPr lang="en-US" sz="1300" i="1">
                <a:solidFill>
                  <a:srgbClr val="F7A81B"/>
                </a:solidFill>
                <a:ea typeface="Arial" pitchFamily="34" charset="-122"/>
                <a:cs typeface="Arial" pitchFamily="34" charset="-120"/>
              </a:rPr>
              <a:t>Clear, credible, recognisable, every club, every post</a:t>
            </a:r>
            <a:endParaRPr lang="en-US" sz="1300"/>
          </a:p>
        </p:txBody>
      </p:sp>
      <p:sp>
        <p:nvSpPr>
          <p:cNvPr id="6" name="Text 4"/>
          <p:cNvSpPr/>
          <p:nvPr/>
        </p:nvSpPr>
        <p:spPr>
          <a:xfrm>
            <a:off x="548640" y="1280160"/>
            <a:ext cx="11094415" cy="685800"/>
          </a:xfrm>
          <a:prstGeom prst="rect">
            <a:avLst/>
          </a:prstGeom>
          <a:noFill/>
          <a:ln/>
        </p:spPr>
        <p:txBody>
          <a:bodyPr wrap="square" lIns="0" tIns="0" rIns="0" bIns="0" rtlCol="0" anchor="t"/>
          <a:lstStyle/>
          <a:p>
            <a:pPr marL="0" indent="0" algn="l">
              <a:buNone/>
            </a:pPr>
            <a:r>
              <a:rPr lang="en-US" sz="1300">
                <a:solidFill>
                  <a:srgbClr val="4B5563"/>
                </a:solidFill>
                <a:ea typeface="Arial" pitchFamily="34" charset="-122"/>
                <a:cs typeface="Arial" pitchFamily="34" charset="-120"/>
              </a:rPr>
              <a:t>As Rotarians we need to speak with one voice. This ensures our message is clear, credible, and recognisable across every club in our district.</a:t>
            </a:r>
            <a:endParaRPr lang="en-US" sz="1300"/>
          </a:p>
        </p:txBody>
      </p:sp>
      <p:sp>
        <p:nvSpPr>
          <p:cNvPr id="7" name="Shape 5"/>
          <p:cNvSpPr/>
          <p:nvPr/>
        </p:nvSpPr>
        <p:spPr>
          <a:xfrm>
            <a:off x="548640" y="2103120"/>
            <a:ext cx="5669280" cy="1280160"/>
          </a:xfrm>
          <a:prstGeom prst="rect">
            <a:avLst/>
          </a:prstGeom>
          <a:solidFill>
            <a:srgbClr val="FFFFFF"/>
          </a:solidFill>
          <a:ln w="9525">
            <a:solidFill>
              <a:srgbClr val="E5E7EB"/>
            </a:solidFill>
            <a:prstDash val="solid"/>
          </a:ln>
          <a:effectLst>
            <a:outerShdw blurRad="101600" dist="25400" dir="5400000" algn="bl" rotWithShape="0">
              <a:srgbClr val="000000">
                <a:alpha val="8000"/>
              </a:srgbClr>
            </a:outerShdw>
          </a:effectLst>
        </p:spPr>
        <p:txBody>
          <a:bodyPr/>
          <a:lstStyle/>
          <a:p>
            <a:endParaRPr lang="en-AU"/>
          </a:p>
        </p:txBody>
      </p:sp>
      <p:sp>
        <p:nvSpPr>
          <p:cNvPr id="8" name="Shape 6"/>
          <p:cNvSpPr/>
          <p:nvPr/>
        </p:nvSpPr>
        <p:spPr>
          <a:xfrm>
            <a:off x="548640" y="2103120"/>
            <a:ext cx="109728" cy="1280160"/>
          </a:xfrm>
          <a:prstGeom prst="rect">
            <a:avLst/>
          </a:prstGeom>
          <a:solidFill>
            <a:srgbClr val="17458F"/>
          </a:solidFill>
          <a:ln/>
        </p:spPr>
        <p:txBody>
          <a:bodyPr/>
          <a:lstStyle/>
          <a:p>
            <a:endParaRPr lang="en-AU"/>
          </a:p>
        </p:txBody>
      </p:sp>
      <p:sp>
        <p:nvSpPr>
          <p:cNvPr id="9" name="Shape 7"/>
          <p:cNvSpPr/>
          <p:nvPr/>
        </p:nvSpPr>
        <p:spPr>
          <a:xfrm>
            <a:off x="868680" y="2423160"/>
            <a:ext cx="640080" cy="640080"/>
          </a:xfrm>
          <a:prstGeom prst="ellipse">
            <a:avLst/>
          </a:prstGeom>
          <a:solidFill>
            <a:schemeClr val="accent4"/>
          </a:solidFill>
          <a:ln/>
        </p:spPr>
        <p:txBody>
          <a:bodyPr/>
          <a:lstStyle/>
          <a:p>
            <a:endParaRPr lang="en-AU"/>
          </a:p>
        </p:txBody>
      </p:sp>
      <p:sp>
        <p:nvSpPr>
          <p:cNvPr id="10" name="Text 8"/>
          <p:cNvSpPr/>
          <p:nvPr/>
        </p:nvSpPr>
        <p:spPr>
          <a:xfrm>
            <a:off x="868680" y="2423160"/>
            <a:ext cx="640080" cy="640080"/>
          </a:xfrm>
          <a:prstGeom prst="rect">
            <a:avLst/>
          </a:prstGeom>
          <a:noFill/>
          <a:ln/>
        </p:spPr>
        <p:txBody>
          <a:bodyPr wrap="square" lIns="0" tIns="0" rIns="0" bIns="0" rtlCol="0" anchor="ctr"/>
          <a:lstStyle/>
          <a:p>
            <a:pPr marL="0" indent="0" algn="ctr">
              <a:buNone/>
            </a:pPr>
            <a:r>
              <a:rPr lang="en-US" sz="2000" b="1">
                <a:solidFill>
                  <a:srgbClr val="FFFFFF"/>
                </a:solidFill>
                <a:ea typeface="Arial Black" pitchFamily="34" charset="-122"/>
                <a:cs typeface="Arial Black" pitchFamily="34" charset="-120"/>
              </a:rPr>
              <a:t>1</a:t>
            </a:r>
            <a:endParaRPr lang="en-US" sz="2000"/>
          </a:p>
        </p:txBody>
      </p:sp>
      <p:sp>
        <p:nvSpPr>
          <p:cNvPr id="11" name="Text 9"/>
          <p:cNvSpPr/>
          <p:nvPr/>
        </p:nvSpPr>
        <p:spPr>
          <a:xfrm>
            <a:off x="1691640" y="2286000"/>
            <a:ext cx="4389120" cy="411480"/>
          </a:xfrm>
          <a:prstGeom prst="rect">
            <a:avLst/>
          </a:prstGeom>
          <a:noFill/>
          <a:ln/>
        </p:spPr>
        <p:txBody>
          <a:bodyPr wrap="square" lIns="0" tIns="0" rIns="0" bIns="0" rtlCol="0" anchor="ctr"/>
          <a:lstStyle/>
          <a:p>
            <a:pPr marL="0" indent="0" algn="l">
              <a:buNone/>
            </a:pPr>
            <a:r>
              <a:rPr lang="en-US" sz="1600" b="1">
                <a:solidFill>
                  <a:srgbClr val="17458F"/>
                </a:solidFill>
                <a:ea typeface="Arial Black" pitchFamily="34" charset="-122"/>
                <a:cs typeface="Arial Black" pitchFamily="34" charset="-120"/>
              </a:rPr>
              <a:t>Consistent Branding</a:t>
            </a:r>
            <a:endParaRPr lang="en-US" sz="1600"/>
          </a:p>
        </p:txBody>
      </p:sp>
      <p:sp>
        <p:nvSpPr>
          <p:cNvPr id="12" name="Text 10"/>
          <p:cNvSpPr/>
          <p:nvPr/>
        </p:nvSpPr>
        <p:spPr>
          <a:xfrm>
            <a:off x="1691640" y="2743200"/>
            <a:ext cx="4389120" cy="548640"/>
          </a:xfrm>
          <a:prstGeom prst="rect">
            <a:avLst/>
          </a:prstGeom>
          <a:noFill/>
          <a:ln/>
        </p:spPr>
        <p:txBody>
          <a:bodyPr wrap="square" lIns="0" tIns="0" rIns="0" bIns="0" rtlCol="0" anchor="t"/>
          <a:lstStyle/>
          <a:p>
            <a:pPr marL="0" indent="0" algn="l">
              <a:buNone/>
            </a:pPr>
            <a:r>
              <a:rPr lang="en-US" sz="1200">
                <a:solidFill>
                  <a:srgbClr val="4B5563"/>
                </a:solidFill>
                <a:ea typeface="Arial" pitchFamily="34" charset="-122"/>
                <a:cs typeface="Arial" pitchFamily="34" charset="-120"/>
              </a:rPr>
              <a:t>Use templates and assets from Rotary's Brand Centre.</a:t>
            </a:r>
            <a:endParaRPr lang="en-US" sz="1200"/>
          </a:p>
        </p:txBody>
      </p:sp>
      <p:sp>
        <p:nvSpPr>
          <p:cNvPr id="13" name="Shape 11"/>
          <p:cNvSpPr/>
          <p:nvPr/>
        </p:nvSpPr>
        <p:spPr>
          <a:xfrm>
            <a:off x="6217920" y="3511296"/>
            <a:ext cx="5669280" cy="1280160"/>
          </a:xfrm>
          <a:prstGeom prst="rect">
            <a:avLst/>
          </a:prstGeom>
          <a:solidFill>
            <a:srgbClr val="FFFFFF"/>
          </a:solidFill>
          <a:ln w="9525">
            <a:solidFill>
              <a:srgbClr val="E5E7EB"/>
            </a:solidFill>
            <a:prstDash val="solid"/>
          </a:ln>
          <a:effectLst>
            <a:outerShdw blurRad="101600" dist="25400" dir="5400000" algn="bl" rotWithShape="0">
              <a:srgbClr val="000000">
                <a:alpha val="8000"/>
              </a:srgbClr>
            </a:outerShdw>
          </a:effectLst>
        </p:spPr>
        <p:txBody>
          <a:bodyPr/>
          <a:lstStyle/>
          <a:p>
            <a:endParaRPr lang="en-AU"/>
          </a:p>
        </p:txBody>
      </p:sp>
      <p:sp>
        <p:nvSpPr>
          <p:cNvPr id="14" name="Shape 12"/>
          <p:cNvSpPr/>
          <p:nvPr/>
        </p:nvSpPr>
        <p:spPr>
          <a:xfrm>
            <a:off x="6217920" y="3511296"/>
            <a:ext cx="109728" cy="1280160"/>
          </a:xfrm>
          <a:prstGeom prst="rect">
            <a:avLst/>
          </a:prstGeom>
          <a:solidFill>
            <a:srgbClr val="005DAA"/>
          </a:solidFill>
          <a:ln/>
        </p:spPr>
        <p:txBody>
          <a:bodyPr/>
          <a:lstStyle/>
          <a:p>
            <a:endParaRPr lang="en-AU"/>
          </a:p>
        </p:txBody>
      </p:sp>
      <p:sp>
        <p:nvSpPr>
          <p:cNvPr id="15" name="Shape 13"/>
          <p:cNvSpPr/>
          <p:nvPr/>
        </p:nvSpPr>
        <p:spPr>
          <a:xfrm>
            <a:off x="6537960" y="3831336"/>
            <a:ext cx="640080" cy="640080"/>
          </a:xfrm>
          <a:prstGeom prst="ellipse">
            <a:avLst/>
          </a:prstGeom>
          <a:solidFill>
            <a:srgbClr val="005DAA"/>
          </a:solidFill>
          <a:ln/>
        </p:spPr>
        <p:txBody>
          <a:bodyPr/>
          <a:lstStyle/>
          <a:p>
            <a:endParaRPr lang="en-AU"/>
          </a:p>
        </p:txBody>
      </p:sp>
      <p:sp>
        <p:nvSpPr>
          <p:cNvPr id="16" name="Text 14"/>
          <p:cNvSpPr/>
          <p:nvPr/>
        </p:nvSpPr>
        <p:spPr>
          <a:xfrm>
            <a:off x="6537960" y="3831336"/>
            <a:ext cx="640080" cy="640080"/>
          </a:xfrm>
          <a:prstGeom prst="rect">
            <a:avLst/>
          </a:prstGeom>
          <a:noFill/>
          <a:ln/>
        </p:spPr>
        <p:txBody>
          <a:bodyPr wrap="square" lIns="0" tIns="0" rIns="0" bIns="0" rtlCol="0" anchor="ctr"/>
          <a:lstStyle/>
          <a:p>
            <a:pPr marL="0" indent="0" algn="ctr">
              <a:buNone/>
            </a:pPr>
            <a:r>
              <a:rPr lang="en-US" sz="2000" b="1">
                <a:solidFill>
                  <a:srgbClr val="FFFFFF"/>
                </a:solidFill>
                <a:ea typeface="Arial Black" pitchFamily="34" charset="-122"/>
                <a:cs typeface="Arial Black" pitchFamily="34" charset="-120"/>
              </a:rPr>
              <a:t>2</a:t>
            </a:r>
            <a:endParaRPr lang="en-US" sz="2000"/>
          </a:p>
        </p:txBody>
      </p:sp>
      <p:sp>
        <p:nvSpPr>
          <p:cNvPr id="17" name="Text 15"/>
          <p:cNvSpPr/>
          <p:nvPr/>
        </p:nvSpPr>
        <p:spPr>
          <a:xfrm>
            <a:off x="7360920" y="3694176"/>
            <a:ext cx="4389120" cy="411480"/>
          </a:xfrm>
          <a:prstGeom prst="rect">
            <a:avLst/>
          </a:prstGeom>
          <a:noFill/>
          <a:ln/>
        </p:spPr>
        <p:txBody>
          <a:bodyPr wrap="square" lIns="0" tIns="0" rIns="0" bIns="0" rtlCol="0" anchor="ctr"/>
          <a:lstStyle/>
          <a:p>
            <a:pPr marL="0" indent="0" algn="l">
              <a:buNone/>
            </a:pPr>
            <a:r>
              <a:rPr lang="en-US" sz="1600" b="1">
                <a:solidFill>
                  <a:srgbClr val="17458F"/>
                </a:solidFill>
                <a:ea typeface="Arial Black" pitchFamily="34" charset="-122"/>
                <a:cs typeface="Arial Black" pitchFamily="34" charset="-120"/>
              </a:rPr>
              <a:t>Consistent Language</a:t>
            </a:r>
            <a:endParaRPr lang="en-US" sz="1600"/>
          </a:p>
        </p:txBody>
      </p:sp>
      <p:sp>
        <p:nvSpPr>
          <p:cNvPr id="18" name="Text 16"/>
          <p:cNvSpPr/>
          <p:nvPr/>
        </p:nvSpPr>
        <p:spPr>
          <a:xfrm>
            <a:off x="7360920" y="4151376"/>
            <a:ext cx="4389120" cy="548640"/>
          </a:xfrm>
          <a:prstGeom prst="rect">
            <a:avLst/>
          </a:prstGeom>
          <a:noFill/>
          <a:ln/>
        </p:spPr>
        <p:txBody>
          <a:bodyPr wrap="square" lIns="0" tIns="0" rIns="0" bIns="0" rtlCol="0" anchor="t"/>
          <a:lstStyle/>
          <a:p>
            <a:pPr marL="0" indent="0" algn="l">
              <a:buNone/>
            </a:pPr>
            <a:r>
              <a:rPr lang="en-US" sz="1200">
                <a:solidFill>
                  <a:srgbClr val="4B5563"/>
                </a:solidFill>
                <a:ea typeface="Arial" pitchFamily="34" charset="-122"/>
                <a:cs typeface="Arial" pitchFamily="34" charset="-120"/>
              </a:rPr>
              <a:t>Use our People of Action verbs: transform, mentor, connect, inspire, fight hunger, end polio.</a:t>
            </a:r>
            <a:endParaRPr lang="en-US" sz="1200"/>
          </a:p>
        </p:txBody>
      </p:sp>
      <p:sp>
        <p:nvSpPr>
          <p:cNvPr id="19" name="Shape 17"/>
          <p:cNvSpPr/>
          <p:nvPr/>
        </p:nvSpPr>
        <p:spPr>
          <a:xfrm>
            <a:off x="548640" y="4937760"/>
            <a:ext cx="5669280" cy="1280160"/>
          </a:xfrm>
          <a:prstGeom prst="rect">
            <a:avLst/>
          </a:prstGeom>
          <a:solidFill>
            <a:srgbClr val="FFFFFF"/>
          </a:solidFill>
          <a:ln w="9525">
            <a:solidFill>
              <a:srgbClr val="E5E7EB"/>
            </a:solidFill>
            <a:prstDash val="solid"/>
          </a:ln>
          <a:effectLst>
            <a:outerShdw blurRad="101600" dist="25400" dir="5400000" algn="bl" rotWithShape="0">
              <a:srgbClr val="000000">
                <a:alpha val="8000"/>
              </a:srgbClr>
            </a:outerShdw>
          </a:effectLst>
        </p:spPr>
        <p:txBody>
          <a:bodyPr/>
          <a:lstStyle/>
          <a:p>
            <a:endParaRPr lang="en-AU"/>
          </a:p>
        </p:txBody>
      </p:sp>
      <p:sp>
        <p:nvSpPr>
          <p:cNvPr id="20" name="Shape 18"/>
          <p:cNvSpPr/>
          <p:nvPr/>
        </p:nvSpPr>
        <p:spPr>
          <a:xfrm>
            <a:off x="548640" y="4937760"/>
            <a:ext cx="109728" cy="1280160"/>
          </a:xfrm>
          <a:prstGeom prst="rect">
            <a:avLst/>
          </a:prstGeom>
          <a:solidFill>
            <a:srgbClr val="D41367"/>
          </a:solidFill>
          <a:ln/>
        </p:spPr>
        <p:txBody>
          <a:bodyPr/>
          <a:lstStyle/>
          <a:p>
            <a:endParaRPr lang="en-AU"/>
          </a:p>
        </p:txBody>
      </p:sp>
      <p:sp>
        <p:nvSpPr>
          <p:cNvPr id="21" name="Shape 19"/>
          <p:cNvSpPr/>
          <p:nvPr/>
        </p:nvSpPr>
        <p:spPr>
          <a:xfrm>
            <a:off x="868680" y="5257800"/>
            <a:ext cx="640080" cy="640080"/>
          </a:xfrm>
          <a:prstGeom prst="ellipse">
            <a:avLst/>
          </a:prstGeom>
          <a:solidFill>
            <a:srgbClr val="D41367"/>
          </a:solidFill>
          <a:ln/>
        </p:spPr>
        <p:txBody>
          <a:bodyPr/>
          <a:lstStyle/>
          <a:p>
            <a:endParaRPr lang="en-AU"/>
          </a:p>
        </p:txBody>
      </p:sp>
      <p:sp>
        <p:nvSpPr>
          <p:cNvPr id="22" name="Text 20"/>
          <p:cNvSpPr/>
          <p:nvPr/>
        </p:nvSpPr>
        <p:spPr>
          <a:xfrm>
            <a:off x="868680" y="5257800"/>
            <a:ext cx="640080" cy="640080"/>
          </a:xfrm>
          <a:prstGeom prst="rect">
            <a:avLst/>
          </a:prstGeom>
          <a:noFill/>
          <a:ln/>
        </p:spPr>
        <p:txBody>
          <a:bodyPr wrap="square" lIns="0" tIns="0" rIns="0" bIns="0" rtlCol="0" anchor="ctr"/>
          <a:lstStyle/>
          <a:p>
            <a:pPr marL="0" indent="0" algn="ctr">
              <a:buNone/>
            </a:pPr>
            <a:r>
              <a:rPr lang="en-US" sz="2000" b="1">
                <a:solidFill>
                  <a:srgbClr val="FFFFFF"/>
                </a:solidFill>
                <a:ea typeface="Arial Black" pitchFamily="34" charset="-122"/>
                <a:cs typeface="Arial Black" pitchFamily="34" charset="-120"/>
              </a:rPr>
              <a:t>3</a:t>
            </a:r>
            <a:endParaRPr lang="en-US" sz="2000"/>
          </a:p>
        </p:txBody>
      </p:sp>
      <p:sp>
        <p:nvSpPr>
          <p:cNvPr id="23" name="Text 21"/>
          <p:cNvSpPr/>
          <p:nvPr/>
        </p:nvSpPr>
        <p:spPr>
          <a:xfrm>
            <a:off x="1691640" y="5120640"/>
            <a:ext cx="4389120" cy="411480"/>
          </a:xfrm>
          <a:prstGeom prst="rect">
            <a:avLst/>
          </a:prstGeom>
          <a:noFill/>
          <a:ln/>
        </p:spPr>
        <p:txBody>
          <a:bodyPr wrap="square" lIns="0" tIns="0" rIns="0" bIns="0" rtlCol="0" anchor="ctr"/>
          <a:lstStyle/>
          <a:p>
            <a:pPr marL="0" indent="0" algn="l">
              <a:buNone/>
            </a:pPr>
            <a:r>
              <a:rPr lang="en-US" sz="1600" b="1">
                <a:solidFill>
                  <a:srgbClr val="17458F"/>
                </a:solidFill>
                <a:ea typeface="Arial Black" pitchFamily="34" charset="-122"/>
                <a:cs typeface="Arial Black" pitchFamily="34" charset="-120"/>
              </a:rPr>
              <a:t>Consistent Tone</a:t>
            </a:r>
            <a:endParaRPr lang="en-US" sz="1600"/>
          </a:p>
        </p:txBody>
      </p:sp>
      <p:sp>
        <p:nvSpPr>
          <p:cNvPr id="24" name="Text 22"/>
          <p:cNvSpPr/>
          <p:nvPr/>
        </p:nvSpPr>
        <p:spPr>
          <a:xfrm>
            <a:off x="1691640" y="5577840"/>
            <a:ext cx="4389120" cy="548640"/>
          </a:xfrm>
          <a:prstGeom prst="rect">
            <a:avLst/>
          </a:prstGeom>
          <a:noFill/>
          <a:ln/>
        </p:spPr>
        <p:txBody>
          <a:bodyPr wrap="square" lIns="0" tIns="0" rIns="0" bIns="0" rtlCol="0" anchor="t"/>
          <a:lstStyle/>
          <a:p>
            <a:pPr marL="0" indent="0" algn="l">
              <a:buNone/>
            </a:pPr>
            <a:r>
              <a:rPr lang="en-US" sz="1200">
                <a:solidFill>
                  <a:srgbClr val="4B5563"/>
                </a:solidFill>
                <a:ea typeface="Arial" pitchFamily="34" charset="-122"/>
                <a:cs typeface="Arial" pitchFamily="34" charset="-120"/>
              </a:rPr>
              <a:t>Rotary is reliable, steady, connected, ethical.</a:t>
            </a:r>
            <a:endParaRPr lang="en-US" sz="1200"/>
          </a:p>
        </p:txBody>
      </p:sp>
      <p:sp>
        <p:nvSpPr>
          <p:cNvPr id="28" name="Text 26"/>
          <p:cNvSpPr/>
          <p:nvPr/>
        </p:nvSpPr>
        <p:spPr>
          <a:xfrm>
            <a:off x="6629400" y="2560320"/>
            <a:ext cx="4846320" cy="548640"/>
          </a:xfrm>
          <a:prstGeom prst="rect">
            <a:avLst/>
          </a:prstGeom>
          <a:noFill/>
          <a:ln/>
        </p:spPr>
        <p:txBody>
          <a:bodyPr wrap="square" lIns="0" tIns="0" rIns="0" bIns="0" rtlCol="0" anchor="ctr"/>
          <a:lstStyle/>
          <a:p>
            <a:pPr marL="0" indent="0" algn="l">
              <a:buNone/>
            </a:pPr>
            <a:r>
              <a:rPr lang="en-US" sz="2800" b="1">
                <a:solidFill>
                  <a:srgbClr val="FFFFFF"/>
                </a:solidFill>
                <a:ea typeface="Arial Black" pitchFamily="34" charset="-122"/>
                <a:cs typeface="Arial Black" pitchFamily="34" charset="-120"/>
              </a:rPr>
              <a:t>Together, We…</a:t>
            </a:r>
            <a:endParaRPr lang="en-US" sz="2800"/>
          </a:p>
        </p:txBody>
      </p:sp>
      <p:sp>
        <p:nvSpPr>
          <p:cNvPr id="32" name="Text 30"/>
          <p:cNvSpPr/>
          <p:nvPr/>
        </p:nvSpPr>
        <p:spPr>
          <a:xfrm>
            <a:off x="9464040" y="3246120"/>
            <a:ext cx="2103120" cy="365760"/>
          </a:xfrm>
          <a:prstGeom prst="rect">
            <a:avLst/>
          </a:prstGeom>
          <a:noFill/>
          <a:ln/>
        </p:spPr>
        <p:txBody>
          <a:bodyPr wrap="square" lIns="0" tIns="0" rIns="0" bIns="0" rtlCol="0" anchor="ctr"/>
          <a:lstStyle/>
          <a:p>
            <a:pPr marL="0" indent="0" algn="l">
              <a:buNone/>
            </a:pPr>
            <a:r>
              <a:rPr lang="en-US" sz="1600" b="1">
                <a:solidFill>
                  <a:srgbClr val="FFFFFF"/>
                </a:solidFill>
                <a:ea typeface="Arial Black" pitchFamily="34" charset="-122"/>
                <a:cs typeface="Arial Black" pitchFamily="34" charset="-120"/>
              </a:rPr>
              <a:t>Transform</a:t>
            </a:r>
            <a:endParaRPr lang="en-US" sz="1600"/>
          </a:p>
        </p:txBody>
      </p:sp>
      <p:sp>
        <p:nvSpPr>
          <p:cNvPr id="36" name="Text 34"/>
          <p:cNvSpPr/>
          <p:nvPr/>
        </p:nvSpPr>
        <p:spPr>
          <a:xfrm>
            <a:off x="9464040" y="3840480"/>
            <a:ext cx="2103120" cy="365760"/>
          </a:xfrm>
          <a:prstGeom prst="rect">
            <a:avLst/>
          </a:prstGeom>
          <a:noFill/>
          <a:ln/>
        </p:spPr>
        <p:txBody>
          <a:bodyPr wrap="square" lIns="0" tIns="0" rIns="0" bIns="0" rtlCol="0" anchor="ctr"/>
          <a:lstStyle/>
          <a:p>
            <a:pPr marL="0" indent="0" algn="l">
              <a:buNone/>
            </a:pPr>
            <a:r>
              <a:rPr lang="en-US" sz="1600" b="1">
                <a:solidFill>
                  <a:srgbClr val="FFFFFF"/>
                </a:solidFill>
                <a:ea typeface="Arial Black" pitchFamily="34" charset="-122"/>
                <a:cs typeface="Arial Black" pitchFamily="34" charset="-120"/>
              </a:rPr>
              <a:t>Mentor</a:t>
            </a:r>
            <a:endParaRPr lang="en-US" sz="1600"/>
          </a:p>
        </p:txBody>
      </p:sp>
      <p:sp>
        <p:nvSpPr>
          <p:cNvPr id="40" name="Text 38"/>
          <p:cNvSpPr/>
          <p:nvPr/>
        </p:nvSpPr>
        <p:spPr>
          <a:xfrm>
            <a:off x="9464040" y="4434840"/>
            <a:ext cx="2103120" cy="365760"/>
          </a:xfrm>
          <a:prstGeom prst="rect">
            <a:avLst/>
          </a:prstGeom>
          <a:noFill/>
          <a:ln/>
        </p:spPr>
        <p:txBody>
          <a:bodyPr wrap="square" lIns="0" tIns="0" rIns="0" bIns="0" rtlCol="0" anchor="ctr"/>
          <a:lstStyle/>
          <a:p>
            <a:pPr marL="0" indent="0" algn="l">
              <a:buNone/>
            </a:pPr>
            <a:r>
              <a:rPr lang="en-US" sz="1600" b="1">
                <a:solidFill>
                  <a:srgbClr val="FFFFFF"/>
                </a:solidFill>
                <a:ea typeface="Arial Black" pitchFamily="34" charset="-122"/>
                <a:cs typeface="Arial Black" pitchFamily="34" charset="-120"/>
              </a:rPr>
              <a:t>End Polio</a:t>
            </a:r>
            <a:endParaRPr lang="en-US" sz="1600"/>
          </a:p>
        </p:txBody>
      </p:sp>
      <p:sp>
        <p:nvSpPr>
          <p:cNvPr id="41" name="Shape 39"/>
          <p:cNvSpPr/>
          <p:nvPr/>
        </p:nvSpPr>
        <p:spPr>
          <a:xfrm>
            <a:off x="457200" y="6473952"/>
            <a:ext cx="11277295" cy="13716"/>
          </a:xfrm>
          <a:prstGeom prst="rect">
            <a:avLst/>
          </a:prstGeom>
          <a:solidFill>
            <a:srgbClr val="E5E7EB"/>
          </a:solidFill>
          <a:ln/>
        </p:spPr>
        <p:txBody>
          <a:bodyPr/>
          <a:lstStyle/>
          <a:p>
            <a:endParaRPr lang="en-AU"/>
          </a:p>
        </p:txBody>
      </p:sp>
      <p:sp>
        <p:nvSpPr>
          <p:cNvPr id="42" name="Text 40"/>
          <p:cNvSpPr/>
          <p:nvPr/>
        </p:nvSpPr>
        <p:spPr>
          <a:xfrm>
            <a:off x="502920" y="6528816"/>
            <a:ext cx="9601200" cy="256032"/>
          </a:xfrm>
          <a:prstGeom prst="rect">
            <a:avLst/>
          </a:prstGeom>
          <a:noFill/>
          <a:ln/>
        </p:spPr>
        <p:txBody>
          <a:bodyPr wrap="square" lIns="0" tIns="0" rIns="0" bIns="0" rtlCol="0" anchor="ctr"/>
          <a:lstStyle/>
          <a:p>
            <a:pPr marL="0" indent="0" algn="l">
              <a:buNone/>
            </a:pPr>
            <a:r>
              <a:rPr lang="en-US" sz="900">
                <a:solidFill>
                  <a:srgbClr val="6B7280"/>
                </a:solidFill>
                <a:ea typeface="Arial" pitchFamily="34" charset="-122"/>
                <a:cs typeface="Arial" pitchFamily="34" charset="-120"/>
              </a:rPr>
              <a:t>District 9660 Public Image Committee   |   Training Webinar   |   Sunday 19 April 2026</a:t>
            </a:r>
            <a:endParaRPr lang="en-US" sz="900"/>
          </a:p>
        </p:txBody>
      </p:sp>
      <p:pic>
        <p:nvPicPr>
          <p:cNvPr id="44" name="Image 0" descr="preencoded.png">
            <a:extLst>
              <a:ext uri="{FF2B5EF4-FFF2-40B4-BE49-F238E27FC236}">
                <a16:creationId xmlns:a16="http://schemas.microsoft.com/office/drawing/2014/main" id="{035C0FDA-4F23-8851-DDF0-977240E89133}"/>
              </a:ext>
            </a:extLst>
          </p:cNvPr>
          <p:cNvPicPr>
            <a:picLocks noChangeAspect="1"/>
          </p:cNvPicPr>
          <p:nvPr/>
        </p:nvPicPr>
        <p:blipFill>
          <a:blip r:embed="rId3"/>
          <a:stretch>
            <a:fillRect/>
          </a:stretch>
        </p:blipFill>
        <p:spPr>
          <a:xfrm>
            <a:off x="11329233" y="73152"/>
            <a:ext cx="757855" cy="292608"/>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ABA5E673C942B4B937B1D9D8F052588" ma:contentTypeVersion="11" ma:contentTypeDescription="Create a new document." ma:contentTypeScope="" ma:versionID="81e1ed258fb7bba7e8d45d092fbcc776">
  <xsd:schema xmlns:xsd="http://www.w3.org/2001/XMLSchema" xmlns:xs="http://www.w3.org/2001/XMLSchema" xmlns:p="http://schemas.microsoft.com/office/2006/metadata/properties" xmlns:ns2="91ea97c0-7a84-4533-ae35-7a29f90e904d" xmlns:ns3="9bb4010b-f5f3-467f-960b-dd8f1f71a942" targetNamespace="http://schemas.microsoft.com/office/2006/metadata/properties" ma:root="true" ma:fieldsID="380ca8a4909bbf668cacfc652f2890aa" ns2:_="" ns3:_="">
    <xsd:import namespace="91ea97c0-7a84-4533-ae35-7a29f90e904d"/>
    <xsd:import namespace="9bb4010b-f5f3-467f-960b-dd8f1f71a94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1ea97c0-7a84-4533-ae35-7a29f90e90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073b85f-84f9-45c9-a00f-070f547185b4"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bb4010b-f5f3-467f-960b-dd8f1f71a94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4631ee3-db6a-44a9-a41f-0a4eb794f942}" ma:internalName="TaxCatchAll" ma:showField="CatchAllData" ma:web="9bb4010b-f5f3-467f-960b-dd8f1f71a9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9bb4010b-f5f3-467f-960b-dd8f1f71a942" xsi:nil="true"/>
    <lcf76f155ced4ddcb4097134ff3c332f xmlns="91ea97c0-7a84-4533-ae35-7a29f90e904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64C10F1-29FA-445A-9ABC-C638DDCE9D5F}"/>
</file>

<file path=customXml/itemProps2.xml><?xml version="1.0" encoding="utf-8"?>
<ds:datastoreItem xmlns:ds="http://schemas.openxmlformats.org/officeDocument/2006/customXml" ds:itemID="{070B98A0-799A-497C-8ED9-2B3724973F39}">
  <ds:schemaRefs>
    <ds:schemaRef ds:uri="91ea97c0-7a84-4533-ae35-7a29f90e904d"/>
    <ds:schemaRef ds:uri="9bb4010b-f5f3-467f-960b-dd8f1f71a942"/>
    <ds:schemaRef ds:uri="http://schemas.microsoft.com/office/2006/metadata/properties"/>
    <ds:schemaRef ds:uri="http://schemas.microsoft.com/office/infopath/2007/PartnerControls"/>
    <ds:schemaRef ds:uri="http://www.w3.org/2000/xmlns/"/>
    <ds:schemaRef ds:uri="http://www.w3.org/2001/XMLSchema-instance"/>
  </ds:schemaRefs>
</ds:datastoreItem>
</file>

<file path=customXml/itemProps3.xml><?xml version="1.0" encoding="utf-8"?>
<ds:datastoreItem xmlns:ds="http://schemas.openxmlformats.org/officeDocument/2006/customXml" ds:itemID="{EB737EC5-2C7E-45AA-B7E8-1299DF9E5F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4275</Words>
  <Application>Microsoft Office PowerPoint</Application>
  <PresentationFormat>Widescreen</PresentationFormat>
  <Paragraphs>419</Paragraphs>
  <Slides>24</Slides>
  <Notes>24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Arial Black</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Rotary District 9660</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Image 2026-27 Training Webinar</dc:title>
  <dc:subject>PptxGenJS Presentation</dc:subject>
  <dc:creator>District 9660 Public Image Committee</dc:creator>
  <cp:lastModifiedBy>Keiran Rodgers</cp:lastModifiedBy>
  <cp:revision>1</cp:revision>
  <dcterms:created xsi:type="dcterms:W3CDTF">2026-04-16T00:14:11Z</dcterms:created>
  <dcterms:modified xsi:type="dcterms:W3CDTF">2026-04-19T11:49:46Z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0x0101003ABA5E673C942B4B937B1D9D8F052588</vt:lpwstr>
  </property>
  <property fmtid="{D5CDD505-2E9C-101B-9397-08002B2CF9AE}" pid="3" name="MediaServiceImageTags">
    <vt:lpwstr/>
  </property>
</Properties>
</file>