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37"/>
  </p:notesMasterIdLst>
  <p:handoutMasterIdLst>
    <p:handoutMasterId r:id="rId38"/>
  </p:handoutMasterIdLst>
  <p:sldIdLst>
    <p:sldId id="4322" r:id="rId5"/>
    <p:sldId id="883" r:id="rId6"/>
    <p:sldId id="876" r:id="rId7"/>
    <p:sldId id="875" r:id="rId8"/>
    <p:sldId id="877" r:id="rId9"/>
    <p:sldId id="4329" r:id="rId10"/>
    <p:sldId id="827" r:id="rId11"/>
    <p:sldId id="4330" r:id="rId12"/>
    <p:sldId id="4331" r:id="rId13"/>
    <p:sldId id="4332" r:id="rId14"/>
    <p:sldId id="4333" r:id="rId15"/>
    <p:sldId id="4334" r:id="rId16"/>
    <p:sldId id="905" r:id="rId17"/>
    <p:sldId id="991" r:id="rId18"/>
    <p:sldId id="872" r:id="rId19"/>
    <p:sldId id="1072" r:id="rId20"/>
    <p:sldId id="4324" r:id="rId21"/>
    <p:sldId id="4317" r:id="rId22"/>
    <p:sldId id="4320" r:id="rId23"/>
    <p:sldId id="1126" r:id="rId24"/>
    <p:sldId id="4321" r:id="rId25"/>
    <p:sldId id="1012" r:id="rId26"/>
    <p:sldId id="4318" r:id="rId27"/>
    <p:sldId id="4319" r:id="rId28"/>
    <p:sldId id="946" r:id="rId29"/>
    <p:sldId id="893" r:id="rId30"/>
    <p:sldId id="455" r:id="rId31"/>
    <p:sldId id="532" r:id="rId32"/>
    <p:sldId id="462" r:id="rId33"/>
    <p:sldId id="777" r:id="rId34"/>
    <p:sldId id="1033" r:id="rId35"/>
    <p:sldId id="4323" r:id="rId36"/>
  </p:sldIdLst>
  <p:sldSz cx="12192000" cy="6858000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rid Waugh" initials="IW" lastIdx="1" clrIdx="0">
    <p:extLst>
      <p:ext uri="{19B8F6BF-5375-455C-9EA6-DF929625EA0E}">
        <p15:presenceInfo xmlns:p15="http://schemas.microsoft.com/office/powerpoint/2012/main" userId="ba95e2f5795602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62E88"/>
    <a:srgbClr val="455C81"/>
    <a:srgbClr val="FFB901"/>
    <a:srgbClr val="4775CA"/>
    <a:srgbClr val="FAC858"/>
    <a:srgbClr val="FCDC96"/>
    <a:srgbClr val="FCE1A6"/>
    <a:srgbClr val="FEF3D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B092B1-27CC-48D7-86CF-EFF23C9C4EDB}" v="23" dt="2026-09-19T21:09:50.807"/>
    <p1510:client id="{D07DE744-B0D8-4536-BF87-8795CBC53CB6}" v="5" dt="2026-09-20T08:43:09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650" autoAdjust="0"/>
    <p:restoredTop sz="93690" autoAdjust="0"/>
  </p:normalViewPr>
  <p:slideViewPr>
    <p:cSldViewPr snapToGrid="0">
      <p:cViewPr varScale="1">
        <p:scale>
          <a:sx n="80" d="100"/>
          <a:sy n="80" d="100"/>
        </p:scale>
        <p:origin x="1566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316"/>
    </p:cViewPr>
  </p:sorterViewPr>
  <p:notesViewPr>
    <p:cSldViewPr snapToGrid="0">
      <p:cViewPr varScale="1">
        <p:scale>
          <a:sx n="66" d="100"/>
          <a:sy n="66" d="100"/>
        </p:scale>
        <p:origin x="333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gs" Target="tags/tag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commentAuthors" Target="commentAuthors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ville Parsons" userId="e5174e96e2a68ef2" providerId="LiveId" clId="{538D59A6-FFB0-4963-AC07-B8CBDF043F71}"/>
    <pc:docChg chg="undo custSel modSld modNotesMaster">
      <pc:chgData name="Neville Parsons" userId="e5174e96e2a68ef2" providerId="LiveId" clId="{538D59A6-FFB0-4963-AC07-B8CBDF043F71}" dt="2026-09-20T08:44:39.915" v="17" actId="114"/>
      <pc:docMkLst>
        <pc:docMk/>
      </pc:docMkLst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3520609645" sldId="455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520609645" sldId="455"/>
            <ac:spMk id="9220" creationId="{FF829BD1-F851-4CD5-AAA5-A0081E836D73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520609645" sldId="455"/>
            <ac:spMk id="301058" creationId="{E49D0AFF-D0E0-4A4F-8C70-3989DC456348}"/>
          </ac:spMkLst>
        </pc:spChg>
      </pc:sldChg>
      <pc:sldChg chg="modSp mod">
        <pc:chgData name="Neville Parsons" userId="e5174e96e2a68ef2" providerId="LiveId" clId="{538D59A6-FFB0-4963-AC07-B8CBDF043F71}" dt="2026-09-20T08:44:39.915" v="17" actId="114"/>
        <pc:sldMkLst>
          <pc:docMk/>
          <pc:sldMk cId="4105593169" sldId="462"/>
        </pc:sldMkLst>
        <pc:spChg chg="mod">
          <ac:chgData name="Neville Parsons" userId="e5174e96e2a68ef2" providerId="LiveId" clId="{538D59A6-FFB0-4963-AC07-B8CBDF043F71}" dt="2026-09-20T08:44:39.915" v="17" actId="114"/>
          <ac:spMkLst>
            <pc:docMk/>
            <pc:sldMk cId="4105593169" sldId="462"/>
            <ac:spMk id="22532" creationId="{DA8709FE-343C-4E18-8EB9-B3836B035AC6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4105593169" sldId="462"/>
            <ac:spMk id="310274" creationId="{91E4D27B-77B0-4E98-AC5B-7C514936F5FC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1678721784" sldId="532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678721784" sldId="532"/>
            <ac:spMk id="11268" creationId="{C5D0076D-FC4A-4AE4-9108-78836FE9EE1A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678721784" sldId="532"/>
            <ac:spMk id="300034" creationId="{63DB9EC7-BA50-4DA9-9D91-F74EA98F85DF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980396056" sldId="777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980396056" sldId="777"/>
            <ac:spMk id="34818" creationId="{00000000-0000-0000-0000-000000000000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980396056" sldId="777"/>
            <ac:spMk id="34819" creationId="{00000000-0000-0000-0000-000000000000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0" sldId="827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0" sldId="827"/>
            <ac:spMk id="4098" creationId="{00000000-0000-0000-0000-000000000000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0" sldId="827"/>
            <ac:spMk id="4099" creationId="{00000000-0000-0000-0000-000000000000}"/>
          </ac:spMkLst>
        </pc:spChg>
      </pc:sldChg>
      <pc:sldChg chg="modSp mod modNotes">
        <pc:chgData name="Neville Parsons" userId="e5174e96e2a68ef2" providerId="LiveId" clId="{538D59A6-FFB0-4963-AC07-B8CBDF043F71}" dt="2026-09-20T08:43:39.642" v="16" actId="3626"/>
        <pc:sldMkLst>
          <pc:docMk/>
          <pc:sldMk cId="118464358" sldId="872"/>
        </pc:sldMkLst>
        <pc:spChg chg="mod">
          <ac:chgData name="Neville Parsons" userId="e5174e96e2a68ef2" providerId="LiveId" clId="{538D59A6-FFB0-4963-AC07-B8CBDF043F71}" dt="2026-09-20T08:43:39.642" v="16" actId="3626"/>
          <ac:spMkLst>
            <pc:docMk/>
            <pc:sldMk cId="118464358" sldId="872"/>
            <ac:spMk id="37891" creationId="{00000000-0000-0000-0000-000000000000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18464358" sldId="872"/>
            <ac:spMk id="865282" creationId="{00000000-0000-0000-0000-000000000000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1891267260" sldId="875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891267260" sldId="875"/>
            <ac:spMk id="2" creationId="{00000000-0000-0000-0000-000000000000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891267260" sldId="875"/>
            <ac:spMk id="3" creationId="{00000000-0000-0000-0000-000000000000}"/>
          </ac:spMkLst>
        </pc:spChg>
      </pc:sldChg>
      <pc:sldChg chg="modSp mod modNotes">
        <pc:chgData name="Neville Parsons" userId="e5174e96e2a68ef2" providerId="LiveId" clId="{538D59A6-FFB0-4963-AC07-B8CBDF043F71}" dt="2026-09-20T05:57:04.781" v="11" actId="26606"/>
        <pc:sldMkLst>
          <pc:docMk/>
          <pc:sldMk cId="3576179366" sldId="876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576179366" sldId="876"/>
            <ac:spMk id="2" creationId="{00000000-0000-0000-0000-000000000000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576179366" sldId="876"/>
            <ac:spMk id="3" creationId="{00000000-0000-0000-0000-000000000000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852321979" sldId="877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852321979" sldId="877"/>
            <ac:spMk id="2" creationId="{00000000-0000-0000-0000-000000000000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852321979" sldId="877"/>
            <ac:spMk id="3" creationId="{00000000-0000-0000-0000-000000000000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244600628" sldId="883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244600628" sldId="883"/>
            <ac:spMk id="2" creationId="{00000000-0000-0000-0000-000000000000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244600628" sldId="883"/>
            <ac:spMk id="3" creationId="{00000000-0000-0000-0000-000000000000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981573894" sldId="893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981573894" sldId="893"/>
            <ac:spMk id="18436" creationId="{6EE8422B-3501-4CEE-9B86-BAD48DA44FD5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981573894" sldId="893"/>
            <ac:spMk id="296962" creationId="{DBA28C7C-FFBB-4162-BC3C-0865C3C7D9D4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1198784566" sldId="905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198784566" sldId="905"/>
            <ac:spMk id="3" creationId="{F23A2C8B-9DFF-02AE-5C36-96853C832DA1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198784566" sldId="905"/>
            <ac:spMk id="3075" creationId="{00000000-0000-0000-0000-000000000000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3550840616" sldId="946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550840616" sldId="946"/>
            <ac:spMk id="3" creationId="{6A41EA04-9C40-D2E1-DAFF-1893153CF325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550840616" sldId="946"/>
            <ac:spMk id="11" creationId="{D6EC3B8B-BE7B-44C8-BE75-4DB7B51C5347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3999137019" sldId="991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999137019" sldId="991"/>
            <ac:spMk id="2" creationId="{D54F6953-C524-41B5-B385-9F50FC371C2E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999137019" sldId="991"/>
            <ac:spMk id="3" creationId="{729F0347-5888-482C-91BE-501FBC37AA3D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66777630" sldId="1012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66777630" sldId="1012"/>
            <ac:spMk id="4" creationId="{072EB574-0E83-3461-C44A-B11A72C05594}"/>
          </ac:spMkLst>
        </pc:spChg>
      </pc:sldChg>
      <pc:sldChg chg="modSp mod">
        <pc:chgData name="Neville Parsons" userId="e5174e96e2a68ef2" providerId="LiveId" clId="{538D59A6-FFB0-4963-AC07-B8CBDF043F71}" dt="2026-09-20T08:34:29.196" v="14" actId="2"/>
        <pc:sldMkLst>
          <pc:docMk/>
          <pc:sldMk cId="3757945450" sldId="1033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757945450" sldId="1033"/>
            <ac:spMk id="3" creationId="{4F7BA56F-16DA-7B76-0B7A-9D0156AE692F}"/>
          </ac:spMkLst>
        </pc:spChg>
        <pc:spChg chg="mod">
          <ac:chgData name="Neville Parsons" userId="e5174e96e2a68ef2" providerId="LiveId" clId="{538D59A6-FFB0-4963-AC07-B8CBDF043F71}" dt="2026-09-20T08:34:29.196" v="14" actId="2"/>
          <ac:spMkLst>
            <pc:docMk/>
            <pc:sldMk cId="3757945450" sldId="1033"/>
            <ac:spMk id="3075" creationId="{00000000-0000-0000-0000-000000000000}"/>
          </ac:spMkLst>
        </pc:spChg>
      </pc:sldChg>
      <pc:sldChg chg="modSp mod modNotes">
        <pc:chgData name="Neville Parsons" userId="e5174e96e2a68ef2" providerId="LiveId" clId="{538D59A6-FFB0-4963-AC07-B8CBDF043F71}" dt="2026-09-20T05:57:04.781" v="11" actId="26606"/>
        <pc:sldMkLst>
          <pc:docMk/>
          <pc:sldMk cId="3109460286" sldId="1072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109460286" sldId="1072"/>
            <ac:spMk id="351234" creationId="{C1DBE317-4238-4561-4F2F-7C5575B5B42E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109460286" sldId="1072"/>
            <ac:spMk id="351235" creationId="{EEE0262E-A0F4-7A38-2229-26F9A960AC71}"/>
          </ac:spMkLst>
        </pc:spChg>
      </pc:sldChg>
      <pc:sldChg chg="modSp mod modNotes">
        <pc:chgData name="Neville Parsons" userId="e5174e96e2a68ef2" providerId="LiveId" clId="{538D59A6-FFB0-4963-AC07-B8CBDF043F71}" dt="2026-09-20T05:57:04.781" v="11" actId="26606"/>
        <pc:sldMkLst>
          <pc:docMk/>
          <pc:sldMk cId="3103924860" sldId="1126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103924860" sldId="1126"/>
            <ac:spMk id="4" creationId="{E4C28F2B-C4CE-018B-6070-9A9A350F2997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103924860" sldId="1126"/>
            <ac:spMk id="5" creationId="{9D81F41A-9648-03F7-C01F-18A93ED67D94}"/>
          </ac:spMkLst>
        </pc:spChg>
        <pc:grpChg chg="add mod">
          <ac:chgData name="Neville Parsons" userId="e5174e96e2a68ef2" providerId="LiveId" clId="{538D59A6-FFB0-4963-AC07-B8CBDF043F71}" dt="2026-09-20T05:57:04.781" v="11" actId="26606"/>
          <ac:grpSpMkLst>
            <pc:docMk/>
            <pc:sldMk cId="3103924860" sldId="1126"/>
            <ac:grpSpMk id="21" creationId="{98B47918-DD5E-DE8C-269D-C3DFFA1EC8DC}"/>
          </ac:grpSpMkLst>
        </pc:grpChg>
      </pc:sldChg>
      <pc:sldChg chg="modSp mod modNotes">
        <pc:chgData name="Neville Parsons" userId="e5174e96e2a68ef2" providerId="LiveId" clId="{538D59A6-FFB0-4963-AC07-B8CBDF043F71}" dt="2026-09-20T05:57:04.781" v="11" actId="26606"/>
        <pc:sldMkLst>
          <pc:docMk/>
          <pc:sldMk cId="3280127106" sldId="4317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280127106" sldId="4317"/>
            <ac:spMk id="7" creationId="{B91C6E70-CAE1-1F75-9726-40D22D47183E}"/>
          </ac:spMkLst>
        </pc:spChg>
      </pc:sldChg>
      <pc:sldChg chg="modSp mod">
        <pc:chgData name="Neville Parsons" userId="e5174e96e2a68ef2" providerId="LiveId" clId="{538D59A6-FFB0-4963-AC07-B8CBDF043F71}" dt="2026-09-20T05:57:04.864" v="12" actId="27636"/>
        <pc:sldMkLst>
          <pc:docMk/>
          <pc:sldMk cId="3089760255" sldId="4318"/>
        </pc:sldMkLst>
        <pc:spChg chg="mod">
          <ac:chgData name="Neville Parsons" userId="e5174e96e2a68ef2" providerId="LiveId" clId="{538D59A6-FFB0-4963-AC07-B8CBDF043F71}" dt="2026-09-20T05:57:04.864" v="12" actId="27636"/>
          <ac:spMkLst>
            <pc:docMk/>
            <pc:sldMk cId="3089760255" sldId="4318"/>
            <ac:spMk id="2" creationId="{BBE6EEA9-E8CE-3D46-630E-3A41EEF219F5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3089760255" sldId="4318"/>
            <ac:spMk id="3" creationId="{0F98BAC6-D91C-8CC2-FFCF-2EA23A65C99A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2111322935" sldId="4320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2111322935" sldId="4320"/>
            <ac:spMk id="2" creationId="{46BEA539-0183-B89A-CBD0-DAF72F05CF99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2111322935" sldId="4320"/>
            <ac:spMk id="3" creationId="{27E53A73-0046-4B5F-681C-133464017F03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463406822" sldId="4321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463406822" sldId="4321"/>
            <ac:spMk id="2" creationId="{A63B5517-DD6F-1CD0-B3FB-346B16B5846A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463406822" sldId="4321"/>
            <ac:spMk id="3" creationId="{1FB80F84-7FB9-974C-A982-8890F9BDEA63}"/>
          </ac:spMkLst>
        </pc:spChg>
      </pc:sldChg>
      <pc:sldChg chg="modSp mod modNotes">
        <pc:chgData name="Neville Parsons" userId="e5174e96e2a68ef2" providerId="LiveId" clId="{538D59A6-FFB0-4963-AC07-B8CBDF043F71}" dt="2026-09-20T05:57:04.781" v="11" actId="26606"/>
        <pc:sldMkLst>
          <pc:docMk/>
          <pc:sldMk cId="830093649" sldId="4322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830093649" sldId="4322"/>
            <ac:spMk id="7" creationId="{574EBA3F-EA67-A4B4-C9CE-6650FD6A00EF}"/>
          </ac:spMkLst>
        </pc:spChg>
      </pc:sldChg>
      <pc:sldChg chg="modSp mod modNotes">
        <pc:chgData name="Neville Parsons" userId="e5174e96e2a68ef2" providerId="LiveId" clId="{538D59A6-FFB0-4963-AC07-B8CBDF043F71}" dt="2026-09-20T05:57:04.781" v="11" actId="26606"/>
        <pc:sldMkLst>
          <pc:docMk/>
          <pc:sldMk cId="640845536" sldId="4323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640845536" sldId="4323"/>
            <ac:spMk id="9" creationId="{EC36DFD2-F023-A8D3-2F5A-26DDB5AE613E}"/>
          </ac:spMkLst>
        </pc:spChg>
      </pc:sldChg>
      <pc:sldChg chg="modSp mod modNotes">
        <pc:chgData name="Neville Parsons" userId="e5174e96e2a68ef2" providerId="LiveId" clId="{538D59A6-FFB0-4963-AC07-B8CBDF043F71}" dt="2026-09-20T05:57:04.781" v="11" actId="26606"/>
        <pc:sldMkLst>
          <pc:docMk/>
          <pc:sldMk cId="1668592107" sldId="4324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668592107" sldId="4324"/>
            <ac:spMk id="9" creationId="{72AF6761-B394-B7FF-F2E8-C2F9663675B4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1675292438" sldId="4329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675292438" sldId="4329"/>
            <ac:spMk id="2" creationId="{AADCC737-7D57-9407-8D76-F56758E4AC1C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675292438" sldId="4329"/>
            <ac:spMk id="5" creationId="{7D605373-8A4A-C805-A0BC-BA98089901DA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485062232" sldId="4330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485062232" sldId="4330"/>
            <ac:spMk id="2" creationId="{9002C15E-D26F-E0E8-AEA6-C7671DE290E8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485062232" sldId="4330"/>
            <ac:spMk id="3" creationId="{76907D1E-AB03-330E-DFB1-E8F0617557F9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1976603291" sldId="4331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976603291" sldId="4331"/>
            <ac:spMk id="2" creationId="{B154CE0D-8BE2-A66C-F71B-D2A5D39553E5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976603291" sldId="4331"/>
            <ac:spMk id="3" creationId="{788AAAC2-68DF-741F-319F-5C544BDBDE0A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258307744" sldId="4332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258307744" sldId="4332"/>
            <ac:spMk id="2" creationId="{C36B96C8-1C5B-47F2-CAE1-09E918C5561D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258307744" sldId="4332"/>
            <ac:spMk id="3" creationId="{25E34310-989B-193E-BE85-87A698CE250F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1553350874" sldId="4333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553350874" sldId="4333"/>
            <ac:spMk id="2" creationId="{C5B22F8F-1E80-97AF-D08F-456440880F40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1553350874" sldId="4333"/>
            <ac:spMk id="3" creationId="{3AB5D1A6-46B9-C1E3-94E8-EFDDD93BB69E}"/>
          </ac:spMkLst>
        </pc:spChg>
      </pc:sldChg>
      <pc:sldChg chg="modSp mod">
        <pc:chgData name="Neville Parsons" userId="e5174e96e2a68ef2" providerId="LiveId" clId="{538D59A6-FFB0-4963-AC07-B8CBDF043F71}" dt="2026-09-20T05:57:04.781" v="11" actId="26606"/>
        <pc:sldMkLst>
          <pc:docMk/>
          <pc:sldMk cId="4042259871" sldId="4334"/>
        </pc:sldMkLst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4042259871" sldId="4334"/>
            <ac:spMk id="2" creationId="{ECD97312-AC22-DBA6-196D-9D50D2489CD3}"/>
          </ac:spMkLst>
        </pc:spChg>
        <pc:spChg chg="mod">
          <ac:chgData name="Neville Parsons" userId="e5174e96e2a68ef2" providerId="LiveId" clId="{538D59A6-FFB0-4963-AC07-B8CBDF043F71}" dt="2026-09-20T05:57:04.781" v="11" actId="26606"/>
          <ac:spMkLst>
            <pc:docMk/>
            <pc:sldMk cId="4042259871" sldId="4334"/>
            <ac:spMk id="3" creationId="{BAEADD2B-3286-6247-C831-5FAF7C1CD21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13C9F3-83CA-B6AA-25A0-B3710BD478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222150-08A1-6A8F-C73F-48B4A8D522B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33E72-C7C1-4E19-A5A8-3C587C126893}" type="datetimeFigureOut">
              <a:rPr lang="en-AU" smtClean="0"/>
              <a:t>20/09/2026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1F09E-708C-35B9-DD9A-24009D0F1C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9E5242-22BC-8C2B-C995-2C38E8820D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DAE5E-0BD5-40B0-AF0D-CDFC52CE58D5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5476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077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13FC1-BF49-BE28-65E7-C11A69816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587E9F-F32E-E654-E2E1-FB0A49CAA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DAC3A1-7BFE-B6B7-1841-A0E5BE70E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5C3F2E-EA4C-5E2C-5FEB-517205A20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39669-5240-4667-A834-331276678AB0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07110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60B065-3E73-4CF4-9073-D8C34FB0A859}" type="slidenum">
              <a:rPr lang="en-AU" smtClean="0"/>
              <a:pPr>
                <a:defRPr/>
              </a:pPr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30465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60B065-3E73-4CF4-9073-D8C34FB0A859}" type="slidenum">
              <a:rPr lang="en-AU" smtClean="0"/>
              <a:pPr>
                <a:defRPr/>
              </a:pPr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7674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4909731-2446-1009-3D3D-52D4AC21B4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EC4A32-8797-474F-BDDE-0045743A392B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352258" name="Rectangle 2">
            <a:extLst>
              <a:ext uri="{FF2B5EF4-FFF2-40B4-BE49-F238E27FC236}">
                <a16:creationId xmlns:a16="http://schemas.microsoft.com/office/drawing/2014/main" id="{C20847A9-73E0-C020-7F95-5106C8701A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532563" cy="3675062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 dirty="0"/>
          </a:p>
        </p:txBody>
      </p:sp>
      <p:sp>
        <p:nvSpPr>
          <p:cNvPr id="352259" name="Rectangle 3">
            <a:extLst>
              <a:ext uri="{FF2B5EF4-FFF2-40B4-BE49-F238E27FC236}">
                <a16:creationId xmlns:a16="http://schemas.microsoft.com/office/drawing/2014/main" id="{08A690EE-D260-1F1C-F66F-E812FAA30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3763" y="4672013"/>
            <a:ext cx="4921250" cy="44259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206" tIns="45295" rIns="92206" bIns="45295"/>
          <a:lstStyle/>
          <a:p>
            <a:r>
              <a:rPr lang="en-US" altLang="en-US" dirty="0">
                <a:latin typeface="Helvetica" panose="020B0604020202020204" pitchFamily="34" charset="0"/>
              </a:rPr>
              <a:t>It is the role of the club’s Rotary Information Committee to educate existing members about Rotary.  Perhaps some 80% of the typical club membership knows little about the programs of Rotary and have not made the transition from just being a member of a Rotary club to becoming a truly knowledgeable and involved Rotarian.</a:t>
            </a:r>
          </a:p>
        </p:txBody>
      </p:sp>
    </p:spTree>
    <p:extLst>
      <p:ext uri="{BB962C8B-B14F-4D97-AF65-F5344CB8AC3E}">
        <p14:creationId xmlns:p14="http://schemas.microsoft.com/office/powerpoint/2010/main" val="1764969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DFC73-0954-8463-B6CA-6B5B9F9F1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6E6649-FA67-4AAE-14AC-85FBD043E6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83DDB9-6A7F-BAC9-C761-7B535E3627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3254FF-E821-D270-EB5A-306FF8548B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39669-5240-4667-A834-331276678AB0}" type="slidenum">
              <a:rPr lang="en-AU" smtClean="0"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31301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329F9-4786-F6FB-0156-1DCF92988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A1D6D7-4372-BB40-FD39-B76ABBAF3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5340F6-841F-A20A-EF73-CB8F287997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DCF09-C6B3-6F1E-FDCC-63394027F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39669-5240-4667-A834-331276678AB0}" type="slidenum">
              <a:rPr lang="en-AU" smtClean="0"/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3202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39669-5240-4667-A834-331276678AB0}" type="slidenum">
              <a:rPr lang="en-AU" smtClean="0"/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99739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6B635-D57E-9D78-5300-759FE3A90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1BFAF-46B5-B5DD-2C27-B93497625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2241A9-30EE-D5BA-5143-E92E05E9E8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0F7A0-C13C-5792-E7CD-6D9F2A3D5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39669-5240-4667-A834-331276678AB0}" type="slidenum">
              <a:rPr lang="en-AU" smtClean="0"/>
              <a:t>32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63502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21E9-8DB0-F5D0-530E-3967202DA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DA4AF9-5C5F-0F8C-3E9E-7AE5BCF4C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89278-F4FA-EF9B-922B-023FD9A74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1F1D0-6C9A-480E-B851-E2BD16433455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6A989-8813-2353-BC37-2A124C8BC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C3DD0-66AB-C324-2CB5-ABD9C97F5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  <p:pic>
        <p:nvPicPr>
          <p:cNvPr id="7" name="Picture 6" descr="A blue and white striped object&#10;&#10;Description automatically generated">
            <a:extLst>
              <a:ext uri="{FF2B5EF4-FFF2-40B4-BE49-F238E27FC236}">
                <a16:creationId xmlns:a16="http://schemas.microsoft.com/office/drawing/2014/main" id="{FC7430CD-4F83-0367-3D89-281DD06B4C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" r="3979" b="38496"/>
          <a:stretch/>
        </p:blipFill>
        <p:spPr>
          <a:xfrm>
            <a:off x="0" y="4813665"/>
            <a:ext cx="12192000" cy="2127909"/>
          </a:xfrm>
          <a:prstGeom prst="rect">
            <a:avLst/>
          </a:prstGeom>
        </p:spPr>
      </p:pic>
      <p:pic>
        <p:nvPicPr>
          <p:cNvPr id="10" name="Picture 9" descr="A logo for a company&#10;&#10;AI-generated content may be incorrect.">
            <a:extLst>
              <a:ext uri="{FF2B5EF4-FFF2-40B4-BE49-F238E27FC236}">
                <a16:creationId xmlns:a16="http://schemas.microsoft.com/office/drawing/2014/main" id="{DE737453-D861-DB35-684F-962C5C9F76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1677" cy="108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5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EBA38-C6AE-9047-9411-08B37B023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115A6-E17A-94E1-982E-316739C3F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35804-7A62-D542-8480-408F2C651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4F8-7AB2-485B-941C-28C6C25298B4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9F52B-D34D-C2FB-9E46-42315E47E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E8BF2-3844-8DD4-E4C9-BC15C080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  <p:pic>
        <p:nvPicPr>
          <p:cNvPr id="7" name="Picture 6" descr="A blue and white striped object&#10;&#10;Description automatically generated">
            <a:extLst>
              <a:ext uri="{FF2B5EF4-FFF2-40B4-BE49-F238E27FC236}">
                <a16:creationId xmlns:a16="http://schemas.microsoft.com/office/drawing/2014/main" id="{72BC2C07-2819-4520-DAA1-00255BD5B7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" r="3979" b="38496"/>
          <a:stretch/>
        </p:blipFill>
        <p:spPr>
          <a:xfrm>
            <a:off x="0" y="4742641"/>
            <a:ext cx="12192000" cy="2127909"/>
          </a:xfrm>
          <a:prstGeom prst="rect">
            <a:avLst/>
          </a:prstGeom>
        </p:spPr>
      </p:pic>
      <p:pic>
        <p:nvPicPr>
          <p:cNvPr id="10" name="Picture 9" descr="A logo for a company&#10;&#10;AI-generated content may be incorrect.">
            <a:extLst>
              <a:ext uri="{FF2B5EF4-FFF2-40B4-BE49-F238E27FC236}">
                <a16:creationId xmlns:a16="http://schemas.microsoft.com/office/drawing/2014/main" id="{F843ECE0-C690-E1F9-7140-F0942BD058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874" y="0"/>
            <a:ext cx="1388126" cy="62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47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48CE-6BC8-D4E3-B337-7D7E927CD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D38B5-DBF2-6EDF-A890-6290D5285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3BBC4-67AF-9A18-0948-C696BAFFE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17AA-A051-417C-81AB-9A5D12687A45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FE050-C45F-3475-5D55-CFEDEB45F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110A0-E1C8-E691-EFBB-6009A0563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6369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008F1-B8BD-B0FA-7407-3EB70EA0F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C4D9C-300F-022A-CCA9-3C2D05E6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DA14F3-6C1A-BEE3-4BE8-D2ACB885B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64483-4BA1-09A3-3D27-6B18D89E4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8A662-EBC5-4C87-B170-8CC0ABAA3AE0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A39B9-AD49-A023-3278-63750B64B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3F3DA7-8742-1CCF-AE63-5451D4433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9850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13FC4-1CBC-6CF2-ACD4-F3B28CE93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C51F7-1715-6B15-F24E-6BD981A88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4016F-4E71-21CB-A3C4-D8B1ECD77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929C49-CEDF-2434-AFB1-48D3D37D5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0F1C84-3BB0-5994-E83F-A99D75009C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A6969F-B36E-8480-0B9E-25BA0EF9A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A0D51-2CF3-4B5A-9B4F-3FDC92B115CC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97B8B5-639D-79E2-BD3E-548F9445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47B55C-0D83-AED2-5B70-AF8C2674B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4131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67F80-A905-C72B-45F8-7690A64B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C7D629-B1B0-B878-4A91-1173145A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D586D-309C-4ADD-8DBB-7F560BCF834B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A4E444-1490-E2C3-AA67-AC93641CA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F0887-C085-DDAF-E61B-25F4D58F6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92806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DB1E00-ED7F-DEAF-B6D5-3970B0C0B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E066B-7509-48A7-B132-35AF089032F9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02B7BD-0699-2E22-3101-782F53CB3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E67A2-4553-0582-48B9-C68398794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39142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1249-634C-0E17-72A8-6289644B3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06361-8661-C1D4-AD4F-B4E98C591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11A67-BBDC-4A9F-08D2-46059FC04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CF589-E9B7-F785-6D89-4CAE308F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DCA0-5AE4-4486-98ED-FBF2643A2266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EDCA33-556A-DA25-D3B9-9115C4A61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4DBB5-08A6-0C1F-C928-EA08DE815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9827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4CB13-CF76-DB59-0B6E-35ADF8573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31182-AEA3-90BA-DFCC-BCF10A7930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29543-07F7-1377-23D5-85508A470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4E6DE-7EAE-8F4A-7DED-B85288AA9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9796A-E9D6-43C7-BDEC-9E46F7335B65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97FD1-BFE6-C289-31CF-CFB0E3D3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AAE18A-FFE0-E98F-6800-51102FEC1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158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70B31-EACB-B1A3-6DF6-813A045C1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1A3F25-6C24-DE73-A802-12C9FEF53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16169-B283-D73E-7436-B729247F5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9A03-2AFC-4BD5-BA27-7DE1C8C8C37B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6AB3D-4F4F-59B6-2D56-1A54CB020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CC291-38BE-42F1-84AE-1057FDB40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5214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354CF7-0CF8-6B0E-3F40-BF1A6B1229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5372C9-3F2E-409C-5406-04FDC6BF2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A868D-A0ED-AFCD-CD1E-4B2152015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BA6D3-2D9C-4B54-945C-4B5D010B6876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C2D16-28FD-6EA6-CF03-5CC477EF1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9AE23-BA92-150C-F080-310CC980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880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FE217-1D1F-72B2-229F-BE2DFB372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FFEB9-14FE-D28F-0936-4EC5AC20A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7B52E-DB7B-ABA9-1E71-1E2E1F8F78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990CDF-025D-4B12-9B11-C9631F1148D4}" type="datetime1">
              <a:rPr lang="en-AU" smtClean="0"/>
              <a:t>20/09/2026</a:t>
            </a:fld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08D69-7A58-B9B1-6262-A12F9CFA0C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7CF1A-1FDA-3300-C43E-37A860C24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4D46F-EC7C-4BDC-9C4C-8D56A4E06421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84312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w.gov.au/business-and-economy/incorporated-association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rvice.nsw.gov.au/transaction/lodge-an-annual-summary-of-financial-affairs-tier-1-and-2-association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sw.gov.au/money-and-taxes/charitable-fundraising/charitable-fundraising-guidelines/authority-to-fundraise-nsw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irtrading.nsw.gov.au/charitable-fundraisi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erify.licence.nsw.gov.au/home" TargetMode="External"/><Relationship Id="rId2" Type="http://schemas.openxmlformats.org/officeDocument/2006/relationships/hyperlink" Target="https://www.nsw.gov.au/money-and-taxes/charitable-fundraising/charitable-fundraising-guidelines/reporting-requirements#toc-who-needs-to-submit-an-annual-retur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harity.inquiries@customerservice.nsw.gov.au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to.gov.au/businesses-and-organisations/not-for-profit-organisations/statements-and-returns/nfp-self-review-return-reporting-requirement/nfp-self-review-return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otary.org/en/about-rotary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F87A-F445-E3E8-C4A4-027796344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74EBA3F-EA67-A4B4-C9CE-6650FD6A00EF}"/>
              </a:ext>
            </a:extLst>
          </p:cNvPr>
          <p:cNvSpPr txBox="1"/>
          <p:nvPr/>
        </p:nvSpPr>
        <p:spPr>
          <a:xfrm>
            <a:off x="506628" y="2344088"/>
            <a:ext cx="11145794" cy="210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6000" b="1" dirty="0">
                <a:solidFill>
                  <a:srgbClr val="17458F"/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Good Governance</a:t>
            </a:r>
          </a:p>
          <a:p>
            <a:pPr algn="ctr">
              <a:lnSpc>
                <a:spcPct val="114000"/>
              </a:lnSpc>
            </a:pPr>
            <a:r>
              <a:rPr lang="en-US" sz="2800" b="0" dirty="0">
                <a:solidFill>
                  <a:srgbClr val="17458F"/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Presented by PDG Neville Parsons</a:t>
            </a:r>
          </a:p>
          <a:p>
            <a:pPr algn="ctr">
              <a:lnSpc>
                <a:spcPct val="114000"/>
              </a:lnSpc>
            </a:pPr>
            <a:r>
              <a:rPr lang="en-US" sz="2800" b="0" dirty="0">
                <a:solidFill>
                  <a:srgbClr val="17458F"/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Sunday 20 Sep 2026</a:t>
            </a:r>
            <a:endParaRPr lang="en-AU" sz="2800" dirty="0">
              <a:solidFill>
                <a:srgbClr val="0070C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093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9202"/>
            <a:ext cx="9516762" cy="919978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Know your governing Legislation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1238" y="1052736"/>
            <a:ext cx="9516762" cy="5256584"/>
          </a:xfrm>
        </p:spPr>
        <p:txBody>
          <a:bodyPr>
            <a:normAutofit lnSpcReduction="10000"/>
          </a:bodyPr>
          <a:lstStyle/>
          <a:p>
            <a:r>
              <a:rPr lang="en-AU" sz="3200" b="0" dirty="0">
                <a:solidFill>
                  <a:srgbClr val="17458F"/>
                </a:solidFill>
                <a:latin typeface="Arial"/>
              </a:rPr>
              <a:t>Incorporated Associations for Rotary Clubs and  Rotary Districts </a:t>
            </a:r>
          </a:p>
          <a:p>
            <a:pPr marL="457200" lvl="1" indent="0">
              <a:buNone/>
            </a:pPr>
            <a:r>
              <a:rPr lang="en-AU" sz="1600" b="0" dirty="0">
                <a:solidFill>
                  <a:srgbClr val="17458F"/>
                </a:solidFill>
                <a:latin typeface="Arial"/>
              </a:rPr>
              <a:t>In NSW: The Associations Incorporation Act 2009 &amp; Associations Incorporation Regulations 2016 – Dept Fair Trading</a:t>
            </a:r>
          </a:p>
          <a:p>
            <a:pPr marL="457200" lvl="1" indent="0">
              <a:buNone/>
            </a:pPr>
            <a:r>
              <a:rPr lang="en-AU" sz="2000" b="0" dirty="0">
                <a:solidFill>
                  <a:srgbClr val="17458F"/>
                </a:solidFill>
                <a:latin typeface="Arial"/>
                <a:hlinkClick r:id="rId2"/>
              </a:rPr>
              <a:t>https://www.nsw.gov.au/business-and-economy/incorporated-associations</a:t>
            </a:r>
            <a:endParaRPr lang="en-AU" sz="2000" dirty="0"/>
          </a:p>
          <a:p>
            <a:pPr marL="342900" indent="-457200"/>
            <a:r>
              <a:rPr lang="en-AU" b="0" dirty="0">
                <a:solidFill>
                  <a:srgbClr val="17458F"/>
                </a:solidFill>
                <a:latin typeface="Arial"/>
              </a:rPr>
              <a:t>Constitution and Bylaws – </a:t>
            </a:r>
            <a:r>
              <a:rPr lang="en-AU" sz="2000" b="0" dirty="0">
                <a:solidFill>
                  <a:srgbClr val="17458F"/>
                </a:solidFill>
                <a:latin typeface="Arial"/>
              </a:rPr>
              <a:t>RI Standard Club Constitution (after each Council on Legislation &amp; published on RI website. Current is 2025 Constitution)</a:t>
            </a:r>
          </a:p>
          <a:p>
            <a:pPr marL="342900" indent="-457200"/>
            <a:r>
              <a:rPr lang="en-AU" b="0" dirty="0">
                <a:solidFill>
                  <a:srgbClr val="17458F"/>
                </a:solidFill>
                <a:latin typeface="Arial"/>
              </a:rPr>
              <a:t>Rotary International Policies and Procedures</a:t>
            </a:r>
          </a:p>
          <a:p>
            <a:pPr marL="342900" indent="-457200"/>
            <a:r>
              <a:rPr lang="en-AU" b="0" dirty="0">
                <a:solidFill>
                  <a:srgbClr val="17458F"/>
                </a:solidFill>
                <a:latin typeface="Arial"/>
              </a:rPr>
              <a:t>District Policies and Procedures</a:t>
            </a:r>
          </a:p>
          <a:p>
            <a:pPr marL="342900" indent="-457200"/>
            <a:r>
              <a:rPr lang="en-US" b="0" dirty="0">
                <a:solidFill>
                  <a:srgbClr val="17458F"/>
                </a:solidFill>
                <a:latin typeface="Arial"/>
              </a:rPr>
              <a:t>The principles that apply to an association’s officers / directors are fundamentally the same as for officers and directors of companies operating under Corporations Law.</a:t>
            </a:r>
          </a:p>
          <a:p>
            <a:pPr marL="0" indent="0">
              <a:buNone/>
            </a:pPr>
            <a:endParaRPr lang="en-US" dirty="0"/>
          </a:p>
          <a:p>
            <a:pPr marL="342900" indent="-45720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4600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7135"/>
            <a:ext cx="10515600" cy="949617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Club compliance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2681" y="1196752"/>
            <a:ext cx="9450687" cy="5029200"/>
          </a:xfrm>
        </p:spPr>
        <p:txBody>
          <a:bodyPr>
            <a:normAutofit/>
          </a:bodyPr>
          <a:lstStyle/>
          <a:p>
            <a:r>
              <a:rPr lang="en-AU" b="0" dirty="0">
                <a:solidFill>
                  <a:srgbClr val="17458F"/>
                </a:solidFill>
                <a:latin typeface="Arial"/>
              </a:rPr>
              <a:t>Annual Reporting requirements including preparation of Audited/ Reviewed Accounts &amp; after member approval at AGM submit Form A-12 return to Department of Fair Trading at Service NSW</a:t>
            </a:r>
          </a:p>
          <a:p>
            <a:pPr marL="0" indent="0">
              <a:buNone/>
            </a:pPr>
            <a:r>
              <a:rPr lang="en-AU" sz="2000" b="0" dirty="0">
                <a:solidFill>
                  <a:srgbClr val="17458F"/>
                </a:solidFill>
                <a:latin typeface="Arial"/>
                <a:hlinkClick r:id="rId3"/>
              </a:rPr>
              <a:t>https://www.service.nsw.gov.au/transaction/lodge-an-annual-summary-of-financial-affairs-tier-1-and-2-associations</a:t>
            </a:r>
            <a:endParaRPr lang="en-AU" sz="2000" dirty="0"/>
          </a:p>
          <a:p>
            <a:r>
              <a:rPr lang="en-AU" b="0" dirty="0">
                <a:solidFill>
                  <a:srgbClr val="17458F"/>
                </a:solidFill>
                <a:latin typeface="Arial"/>
              </a:rPr>
              <a:t>Note your Club Constitution and Bylaws for requirements for Accounts and AGM</a:t>
            </a:r>
          </a:p>
          <a:p>
            <a:r>
              <a:rPr lang="en-AU" b="0" dirty="0">
                <a:solidFill>
                  <a:srgbClr val="17458F"/>
                </a:solidFill>
                <a:latin typeface="Arial"/>
              </a:rPr>
              <a:t>Ensure Club has a valid &amp; current Authority to Fundraise if required. </a:t>
            </a:r>
          </a:p>
          <a:p>
            <a:pPr marL="0" indent="0">
              <a:buNone/>
            </a:pPr>
            <a:r>
              <a:rPr lang="en-AU" sz="2000" b="0" dirty="0">
                <a:solidFill>
                  <a:srgbClr val="17458F"/>
                </a:solidFill>
                <a:latin typeface="Arial"/>
                <a:hlinkClick r:id="rId4"/>
              </a:rPr>
              <a:t>https://www.nsw.gov.au/money-and-taxes/charitable-fundraising/charitable-fundraising-guidelines/authority-to-fundraise-nsw</a:t>
            </a:r>
            <a:endParaRPr lang="en-AU" sz="2000" dirty="0"/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6179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52400"/>
            <a:ext cx="9144000" cy="914400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Charitable Fundraising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716" y="1066800"/>
            <a:ext cx="8352928" cy="5029200"/>
          </a:xfrm>
        </p:spPr>
        <p:txBody>
          <a:bodyPr/>
          <a:lstStyle/>
          <a:p>
            <a:r>
              <a:rPr lang="en-AU" b="0" dirty="0">
                <a:solidFill>
                  <a:srgbClr val="17458F"/>
                </a:solidFill>
                <a:latin typeface="Arial"/>
              </a:rPr>
              <a:t>Organisations that fundraise for charitable purposes must comply with the state based legislation, regulations and the authority conditions.</a:t>
            </a:r>
          </a:p>
          <a:p>
            <a:r>
              <a:rPr lang="en-AU" b="0" dirty="0">
                <a:solidFill>
                  <a:srgbClr val="17458F"/>
                </a:solidFill>
                <a:latin typeface="Arial"/>
              </a:rPr>
              <a:t>If your organisation intends to fundraise for its charitable purposes, it must hold an authority to fundraise </a:t>
            </a:r>
            <a:r>
              <a:rPr lang="en-AU" sz="2000" b="0" dirty="0">
                <a:solidFill>
                  <a:srgbClr val="17458F"/>
                </a:solidFill>
                <a:latin typeface="Arial"/>
              </a:rPr>
              <a:t>unless gross annual fundraising is $15k or less.</a:t>
            </a:r>
          </a:p>
          <a:p>
            <a:r>
              <a:rPr lang="en-AU" b="0" dirty="0">
                <a:solidFill>
                  <a:srgbClr val="17458F"/>
                </a:solidFill>
                <a:latin typeface="Arial"/>
              </a:rPr>
              <a:t>NSW - Dept of Fair Trading has responsibility for administering the </a:t>
            </a:r>
            <a:r>
              <a:rPr lang="en-AU" b="0" i="1" dirty="0">
                <a:solidFill>
                  <a:srgbClr val="17458F"/>
                </a:solidFill>
                <a:latin typeface="Arial"/>
              </a:rPr>
              <a:t>Charitable Fundraising Act 1991 </a:t>
            </a:r>
            <a:r>
              <a:rPr lang="en-AU" sz="2000" b="0" dirty="0">
                <a:solidFill>
                  <a:srgbClr val="17458F"/>
                </a:solidFill>
                <a:latin typeface="Arial"/>
                <a:hlinkClick r:id="rId2"/>
              </a:rPr>
              <a:t>www.fairtrading.nsw.gov.au/charitable-fundraising</a:t>
            </a:r>
            <a:endParaRPr lang="en-AU" sz="2000" dirty="0"/>
          </a:p>
          <a:p>
            <a:pPr marL="914400" lvl="2" indent="0">
              <a:buNone/>
            </a:pPr>
            <a:endParaRPr lang="en-AU" dirty="0"/>
          </a:p>
          <a:p>
            <a:pPr lvl="2"/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91267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Authority to Fundraise </a:t>
            </a:r>
            <a:r>
              <a:rPr lang="en-AU" sz="3200" b="1" dirty="0">
                <a:solidFill>
                  <a:srgbClr val="17458F"/>
                </a:solidFill>
                <a:latin typeface="Arial"/>
              </a:rPr>
              <a:t>(in NSW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3316"/>
            <a:ext cx="10515600" cy="5229559"/>
          </a:xfrm>
        </p:spPr>
        <p:txBody>
          <a:bodyPr>
            <a:normAutofit lnSpcReduction="10000"/>
          </a:bodyPr>
          <a:lstStyle/>
          <a:p>
            <a:r>
              <a:rPr lang="en-AU" b="0" dirty="0">
                <a:solidFill>
                  <a:srgbClr val="17458F"/>
                </a:solidFill>
                <a:latin typeface="Arial"/>
              </a:rPr>
              <a:t>Authorities will be issued for a specific period - usually 5 years &amp; will specify any conditions. No fees are payable for application</a:t>
            </a:r>
          </a:p>
          <a:p>
            <a:r>
              <a:rPr lang="en-AU" b="0" dirty="0">
                <a:solidFill>
                  <a:srgbClr val="17458F"/>
                </a:solidFill>
                <a:latin typeface="Arial"/>
              </a:rPr>
              <a:t>The information that is provided includes the authority number (CFN), legal name, and start &amp; expiry dates of Authority, &amp; postal address. </a:t>
            </a:r>
          </a:p>
          <a:p>
            <a:r>
              <a:rPr lang="en-AU" b="0" dirty="0">
                <a:solidFill>
                  <a:srgbClr val="17458F"/>
                </a:solidFill>
                <a:latin typeface="Arial"/>
              </a:rPr>
              <a:t>Complete Form CA3 Annual Return for Charitable Fundraising </a:t>
            </a:r>
          </a:p>
          <a:p>
            <a:pPr marL="0" indent="0">
              <a:buNone/>
            </a:pPr>
            <a:r>
              <a:rPr lang="en-AU" sz="2200" b="0" dirty="0">
                <a:solidFill>
                  <a:srgbClr val="17458F"/>
                </a:solidFill>
                <a:latin typeface="Arial"/>
                <a:hlinkClick r:id="rId2"/>
              </a:rPr>
              <a:t>https://www.nsw.gov.au/money-and-taxes/charitable-fundraising/charitable-fundraising-guidelines/reporting-requirements#toc-who-needs-to-submit-an-annual-return</a:t>
            </a:r>
            <a:endParaRPr lang="en-AU" sz="2200" dirty="0"/>
          </a:p>
          <a:p>
            <a:pPr marL="0" indent="0">
              <a:buNone/>
            </a:pPr>
            <a:r>
              <a:rPr lang="en-AU" sz="2200" b="0" dirty="0">
                <a:solidFill>
                  <a:srgbClr val="17458F"/>
                </a:solidFill>
                <a:latin typeface="Arial"/>
              </a:rPr>
              <a:t>NSW register of charitable fundraising organisations temporarily unavailable</a:t>
            </a:r>
          </a:p>
          <a:p>
            <a:pPr marL="0" indent="0">
              <a:buNone/>
            </a:pPr>
            <a:r>
              <a:rPr lang="en-AU" sz="2200" b="0" dirty="0">
                <a:solidFill>
                  <a:srgbClr val="17458F"/>
                </a:solidFill>
                <a:latin typeface="Arial"/>
              </a:rPr>
              <a:t>The register of organisations with authority to fundraise has been temporarily removed from the </a:t>
            </a:r>
            <a:r>
              <a:rPr lang="en-AU" sz="2200" b="0" u="sng" dirty="0">
                <a:solidFill>
                  <a:srgbClr val="17458F"/>
                </a:solidFill>
                <a:latin typeface="Arial"/>
                <a:hlinkClick r:id="rId3"/>
              </a:rPr>
              <a:t>Verify NSW</a:t>
            </a:r>
            <a:r>
              <a:rPr lang="en-AU" sz="2200" b="0" dirty="0">
                <a:solidFill>
                  <a:srgbClr val="17458F"/>
                </a:solidFill>
                <a:latin typeface="Arial"/>
              </a:rPr>
              <a:t> website. To check the status of a NSW authority to fundraise, please contact </a:t>
            </a:r>
            <a:r>
              <a:rPr lang="en-AU" sz="2200" b="0" u="sng" dirty="0">
                <a:solidFill>
                  <a:srgbClr val="17458F"/>
                </a:solidFill>
                <a:latin typeface="Arial"/>
                <a:hlinkClick r:id="rId4"/>
              </a:rPr>
              <a:t>charity.inquiries@customerservice.nsw.gov.au</a:t>
            </a:r>
            <a:r>
              <a:rPr lang="en-AU" sz="2200" b="0" dirty="0">
                <a:solidFill>
                  <a:srgbClr val="17458F"/>
                </a:solidFill>
                <a:latin typeface="Arial"/>
              </a:rPr>
              <a:t>.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52321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C737-7D57-9407-8D76-F56758E4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 fontScale="90000"/>
          </a:bodyPr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ATO – Not For Profit (NFP) Annual Declaration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1A6A29-E25E-3D95-5DAF-EDEDD8F2B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6</a:t>
            </a:fld>
            <a:endParaRPr lang="en-A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605373-8A4A-C805-A0BC-BA9808990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38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AU" b="0" dirty="0">
                <a:solidFill>
                  <a:srgbClr val="17458F"/>
                </a:solidFill>
                <a:latin typeface="Arial"/>
              </a:rPr>
              <a:t>The NFP self-review return is a yearly reporting requirement for non-charitable NFPs with an active ABN.</a:t>
            </a:r>
          </a:p>
          <a:p>
            <a:pPr marL="0" indent="0">
              <a:buNone/>
            </a:pPr>
            <a:r>
              <a:rPr lang="en-AU" sz="2000" b="0" dirty="0">
                <a:solidFill>
                  <a:srgbClr val="17458F"/>
                </a:solidFill>
                <a:latin typeface="Arial"/>
                <a:hlinkClick r:id="rId2"/>
              </a:rPr>
              <a:t>https://www.ato.gov.au/businesses-and-organisations/not-for-profit-organisations/statements-and-returns/nfp-self-review-return-reporting-requirement/nfp-self-review-return</a:t>
            </a:r>
            <a:endParaRPr lang="en-AU" sz="2000" dirty="0"/>
          </a:p>
          <a:p>
            <a:r>
              <a:rPr lang="en-AU" b="0" dirty="0">
                <a:solidFill>
                  <a:srgbClr val="17458F"/>
                </a:solidFill>
                <a:latin typeface="Arial"/>
              </a:rPr>
              <a:t>All incorporated Clubs must complete the NFP self-review Return by 31 October each year</a:t>
            </a:r>
          </a:p>
          <a:p>
            <a:r>
              <a:rPr lang="en-AU" b="0" dirty="0">
                <a:solidFill>
                  <a:srgbClr val="17458F"/>
                </a:solidFill>
                <a:latin typeface="Arial"/>
              </a:rPr>
              <a:t>Failure to complete the return will potentially see the club liable for tax on its income</a:t>
            </a:r>
          </a:p>
          <a:p>
            <a:r>
              <a:rPr lang="en-AU" b="0" dirty="0">
                <a:solidFill>
                  <a:srgbClr val="17458F"/>
                </a:solidFill>
                <a:latin typeface="Arial"/>
              </a:rPr>
              <a:t>Return to be lodged by the Club’s Public Officer or other nominated delegate as advised to the ATO. </a:t>
            </a:r>
            <a:r>
              <a:rPr lang="en-AU" sz="2200" b="0" dirty="0">
                <a:solidFill>
                  <a:srgbClr val="17458F"/>
                </a:solidFill>
                <a:latin typeface="Arial"/>
              </a:rPr>
              <a:t>This is not simply the NSW Dept of Fair Trading noted Public Officer. ATO would have recorded the Public Officer noted when ABN was registered unless it has been updated.</a:t>
            </a:r>
          </a:p>
        </p:txBody>
      </p:sp>
    </p:spTree>
    <p:extLst>
      <p:ext uri="{BB962C8B-B14F-4D97-AF65-F5344CB8AC3E}">
        <p14:creationId xmlns:p14="http://schemas.microsoft.com/office/powerpoint/2010/main" val="1675292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838200" y="264211"/>
            <a:ext cx="10515600" cy="1055902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17458F"/>
                </a:solidFill>
                <a:latin typeface="Arial"/>
              </a:rPr>
              <a:t>Main Duties of Officers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838200" y="1124465"/>
            <a:ext cx="10814222" cy="5224848"/>
          </a:xfrm>
        </p:spPr>
        <p:txBody>
          <a:bodyPr>
            <a:normAutofit lnSpcReduction="10000"/>
          </a:bodyPr>
          <a:lstStyle/>
          <a:p>
            <a:pPr lvl="1"/>
            <a:r>
              <a:rPr lang="en-AU" altLang="en-US" sz="4000" b="0" dirty="0">
                <a:solidFill>
                  <a:srgbClr val="17458F"/>
                </a:solidFill>
                <a:latin typeface="Arial"/>
              </a:rPr>
              <a:t>To exercise reasonable care, skill &amp; diligence </a:t>
            </a:r>
          </a:p>
          <a:p>
            <a:pPr lvl="1"/>
            <a:r>
              <a:rPr lang="en-AU" altLang="en-US" sz="4000" b="0" dirty="0">
                <a:solidFill>
                  <a:srgbClr val="17458F"/>
                </a:solidFill>
                <a:latin typeface="Arial"/>
              </a:rPr>
              <a:t>To act in good faith </a:t>
            </a:r>
          </a:p>
          <a:p>
            <a:pPr lvl="1"/>
            <a:r>
              <a:rPr lang="en-AU" altLang="en-US" sz="4000" b="0" dirty="0">
                <a:solidFill>
                  <a:srgbClr val="17458F"/>
                </a:solidFill>
                <a:latin typeface="Arial"/>
              </a:rPr>
              <a:t>To retain discretions in decisions</a:t>
            </a:r>
          </a:p>
          <a:p>
            <a:pPr lvl="1"/>
            <a:r>
              <a:rPr lang="en-AU" altLang="en-US" sz="4000" b="0" dirty="0">
                <a:solidFill>
                  <a:srgbClr val="17458F"/>
                </a:solidFill>
                <a:latin typeface="Arial"/>
              </a:rPr>
              <a:t>To avoid conflict of interest</a:t>
            </a:r>
          </a:p>
          <a:p>
            <a:pPr lvl="1"/>
            <a:r>
              <a:rPr lang="en-AU" altLang="en-US" sz="4000" b="0" dirty="0">
                <a:solidFill>
                  <a:srgbClr val="17458F"/>
                </a:solidFill>
                <a:latin typeface="Arial"/>
              </a:rPr>
              <a:t>Not to misuse position </a:t>
            </a:r>
          </a:p>
          <a:p>
            <a:pPr lvl="1"/>
            <a:r>
              <a:rPr lang="en-AU" altLang="en-US" sz="4000" b="0" dirty="0">
                <a:solidFill>
                  <a:srgbClr val="17458F"/>
                </a:solidFill>
                <a:latin typeface="Arial"/>
              </a:rPr>
              <a:t>Not to misuse the entity’s information</a:t>
            </a:r>
          </a:p>
          <a:p>
            <a:pPr lvl="1"/>
            <a:r>
              <a:rPr lang="en-AU" altLang="en-US" sz="4000" b="0" dirty="0">
                <a:solidFill>
                  <a:srgbClr val="17458F"/>
                </a:solidFill>
                <a:latin typeface="Arial"/>
              </a:rPr>
              <a:t>To seek and have all required  information prior to decisions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C15E-D26F-E0E8-AEA6-C7671DE29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729"/>
            <a:ext cx="10515600" cy="953379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Legal duties of Officers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07D1E-AB03-330E-DFB1-E8F061755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599"/>
            <a:ext cx="10515600" cy="4508801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To be honest and careful in your dealings at all times 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Know what your entity is doing as you and your fellow officers are responsible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At times you will be handling other people’s money and have legislative obligations eg ATO, NSW Fair Trading, Fundraising 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Make sure that the entity can pay its debts as and when they fall due – solvency test</a:t>
            </a:r>
            <a:endParaRPr lang="en-AU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7CEF8-EFF3-2852-7432-0FBCA178D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85062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5689F-C1F4-0E61-8B3A-D576DA5FF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4CE0D-8BE2-A66C-F71B-D2A5D3955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729"/>
            <a:ext cx="10515600" cy="953379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Legal duties of Officers (cont)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AAAC2-68DF-741F-319F-5C544BDBDE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2681"/>
            <a:ext cx="10515600" cy="4880212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Ensure that the entity keeps proper financial records and that you are regularly updated with financial performance details – Profit &amp; Loss and Balance Sheet. Recommend monthly.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Act in the entity’s best interests, even if this may not be in your own personal interest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Use any information you get through your position properly and in the best interests of the entity and not for personal benefit.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79570-B2A3-875D-AFC7-1FEA174EF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76603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B5F56-A7B2-48C8-529F-2E837C1C7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B96C8-1C5B-47F2-CAE1-09E918C55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729"/>
            <a:ext cx="10515600" cy="953379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Legal duties of Officers (cont)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34310-989B-193E-BE85-87A698CE2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599"/>
            <a:ext cx="10752438" cy="4929639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Personal interests that might conflict with your duty as an officer, must be disclosed to other directors/officers &amp; the Public Officer. 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Maintain a Directors/Officers Register of Interest and regularly review and update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Disclose any specific interest at any meeting dealing with a matter related to that interest - at earliest possible time.</a:t>
            </a:r>
            <a:endParaRPr lang="en-AU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2F70D-51D5-9DAA-B99C-BBF801C5E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8307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DABB2-AB33-8C53-33E8-753F38024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22F8F-1E80-97AF-D08F-456440880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729"/>
            <a:ext cx="10515600" cy="953379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What must an Officer do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5D1A6-46B9-C1E3-94E8-EFDDD93B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599"/>
            <a:ext cx="10752438" cy="4929639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You and other officers control the entity’s business. The constitution / rules will also set out Officer’s powers and functions.</a:t>
            </a:r>
          </a:p>
          <a:p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You must keep abreast and informed on what the entity is doing and how it is performing – do not rely on statements from others – see the detail eg financial reports, agendas and meeting minutes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Fully investigate the impact of any proposed action both for the entity and any other party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30C4E-8177-E46D-B9EF-38236BC1B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53350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E4266-C4F9-FC1B-CD5B-2CCB173CC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97312-AC22-DBA6-196D-9D50D2489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729"/>
            <a:ext cx="10515600" cy="953379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What must an Officer do (cont)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ADD2B-3286-6247-C831-5FAF7C1CD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599"/>
            <a:ext cx="10752438" cy="4929639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Get outside professional advice if &amp; when you need more details to make an informed decision. 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Question others about how the business is going &amp; reconcile against formal reports. 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Take an active part in Board / Committee meetings.</a:t>
            </a:r>
          </a:p>
          <a:p>
            <a:pPr eaLnBrk="1" hangingPunct="1"/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Ensure you commit time to understand the entity and its risks.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803890-A361-5C74-A507-C0CD1FC7E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42259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524000" y="1143000"/>
            <a:ext cx="9144000" cy="5059392"/>
          </a:xfrm>
        </p:spPr>
        <p:txBody>
          <a:bodyPr>
            <a:normAutofit/>
          </a:bodyPr>
          <a:lstStyle/>
          <a:p>
            <a:pPr eaLnBrk="1" hangingPunct="1"/>
            <a:r>
              <a:rPr lang="en-AU" altLang="en-US" sz="36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Follow your instincts… or as it is often stated your gut feeling</a:t>
            </a:r>
          </a:p>
          <a:p>
            <a:pPr eaLnBrk="1" hangingPunct="1"/>
            <a:r>
              <a:rPr lang="en-AU" altLang="en-US" sz="36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Apply the </a:t>
            </a:r>
            <a:r>
              <a:rPr lang="en-US" altLang="en-US" sz="36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Sherron Watkin’s (Whistleblower Enron) </a:t>
            </a:r>
            <a:r>
              <a:rPr lang="en-AU" altLang="en-US" sz="36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“3 M” Test -  Mentor, Media, Mother</a:t>
            </a:r>
          </a:p>
          <a:p>
            <a:pPr eaLnBrk="1" hangingPunct="1"/>
            <a:r>
              <a:rPr lang="en-AU" altLang="en-US" sz="36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Or Rotary’s own Guide for doing things right - The 4 Way Test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3A2C8B-9DFF-02AE-5C36-96853C832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703" y="179774"/>
            <a:ext cx="9417908" cy="777875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 Focus on Good Governance</a:t>
            </a:r>
          </a:p>
        </p:txBody>
      </p:sp>
    </p:spTree>
    <p:extLst>
      <p:ext uri="{BB962C8B-B14F-4D97-AF65-F5344CB8AC3E}">
        <p14:creationId xmlns:p14="http://schemas.microsoft.com/office/powerpoint/2010/main" val="1198784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F6953-C524-41B5-B385-9F50FC371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0" y="167268"/>
            <a:ext cx="6190735" cy="994267"/>
          </a:xfrm>
        </p:spPr>
        <p:txBody>
          <a:bodyPr>
            <a:normAutofit/>
          </a:bodyPr>
          <a:lstStyle/>
          <a:p>
            <a:r>
              <a:rPr lang="en-AU" b="1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Critical Compliance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F0347-5888-482C-91BE-501FBC37A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825"/>
            <a:ext cx="10515600" cy="4656350"/>
          </a:xfrm>
        </p:spPr>
        <p:txBody>
          <a:bodyPr>
            <a:normAutofit fontScale="92500"/>
          </a:bodyPr>
          <a:lstStyle/>
          <a:p>
            <a:r>
              <a:rPr lang="en-AU" altLang="en-US" sz="34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Ensure Constitution &amp; Bylaws are current and applied</a:t>
            </a:r>
          </a:p>
          <a:p>
            <a:r>
              <a:rPr lang="en-AU" altLang="en-US" sz="34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Ensure AGM is held and complies with Constitution</a:t>
            </a:r>
          </a:p>
          <a:p>
            <a:r>
              <a:rPr lang="en-AU" sz="34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Annual Reporting requirements including preparation of Accounts &amp; after member approval at the AGM submit required returns to Department of Fair Trading</a:t>
            </a:r>
          </a:p>
          <a:p>
            <a:r>
              <a:rPr lang="en-AU" altLang="en-US" sz="34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Ensure compliance with Insurance &amp; Youth Protection requirements</a:t>
            </a:r>
          </a:p>
          <a:p>
            <a:r>
              <a:rPr lang="en-AU" sz="34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Ensure a current Authority to Fundraise if required. Failure to do so can impact Rotary Brand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9137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0049" y="365125"/>
            <a:ext cx="6699422" cy="1325563"/>
          </a:xfrm>
        </p:spPr>
        <p:txBody>
          <a:bodyPr vert="horz" lIns="90488" tIns="44450" rIns="90488" bIns="44450" rtlCol="0" anchor="ctr">
            <a:normAutofit/>
          </a:bodyPr>
          <a:lstStyle/>
          <a:p>
            <a:pPr eaLnBrk="1" hangingPunct="1">
              <a:defRPr/>
            </a:pPr>
            <a:r>
              <a:rPr lang="en-AU" b="1" dirty="0">
                <a:solidFill>
                  <a:srgbClr val="17458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Arial" panose="020B0604020202020204" pitchFamily="34" charset="0"/>
              </a:rPr>
              <a:t>Tips for Success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07627" y="1383958"/>
            <a:ext cx="10446173" cy="4610442"/>
          </a:xfrm>
        </p:spPr>
        <p:txBody>
          <a:bodyPr vert="horz" lIns="90488" tIns="44450" rIns="90488" bIns="44450" rtlCol="0">
            <a:normAutofit fontScale="85000" lnSpcReduction="20000"/>
          </a:bodyPr>
          <a:lstStyle/>
          <a:p>
            <a:pPr eaLnBrk="1" hangingPunct="1">
              <a:lnSpc>
                <a:spcPct val="100000"/>
              </a:lnSpc>
            </a:pPr>
            <a:r>
              <a:rPr lang="en-AU" altLang="en-US" sz="39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Ensure Committees are appropriately resourced</a:t>
            </a:r>
          </a:p>
          <a:p>
            <a:pPr>
              <a:lnSpc>
                <a:spcPct val="100000"/>
              </a:lnSpc>
            </a:pPr>
            <a:r>
              <a:rPr lang="en-AU" altLang="en-US" sz="39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Have a Plan that is documented &amp; endorsed by members</a:t>
            </a:r>
          </a:p>
          <a:p>
            <a:pPr>
              <a:lnSpc>
                <a:spcPct val="100000"/>
              </a:lnSpc>
            </a:pPr>
            <a:r>
              <a:rPr lang="en-AU" altLang="en-US" sz="39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Ensure that members are engaged with the Plan</a:t>
            </a:r>
          </a:p>
          <a:p>
            <a:pPr eaLnBrk="1" hangingPunct="1">
              <a:lnSpc>
                <a:spcPct val="100000"/>
              </a:lnSpc>
            </a:pPr>
            <a:r>
              <a:rPr lang="en-AU" altLang="en-US" sz="39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Have Agendas and Minutes for Board Meetings and Committee Meetings</a:t>
            </a:r>
          </a:p>
          <a:p>
            <a:pPr eaLnBrk="1" hangingPunct="1">
              <a:lnSpc>
                <a:spcPct val="100000"/>
              </a:lnSpc>
            </a:pPr>
            <a:r>
              <a:rPr lang="en-AU" altLang="en-US" sz="39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Delegate but stay informed. Leadership is key</a:t>
            </a:r>
          </a:p>
          <a:p>
            <a:pPr eaLnBrk="1" hangingPunct="1">
              <a:lnSpc>
                <a:spcPct val="100000"/>
              </a:lnSpc>
            </a:pPr>
            <a:r>
              <a:rPr lang="en-AU" altLang="en-US" sz="3900" b="0" dirty="0">
                <a:solidFill>
                  <a:srgbClr val="17458F"/>
                </a:solidFill>
                <a:latin typeface="Arial"/>
                <a:cs typeface="Arial" panose="020B0604020202020204" pitchFamily="34" charset="0"/>
              </a:rPr>
              <a:t>Keep members informed and engaged –  example member subs information – </a:t>
            </a:r>
            <a:r>
              <a:rPr lang="en-AU" altLang="en-US" sz="2400" b="0" dirty="0">
                <a:solidFill>
                  <a:srgbClr val="17458F"/>
                </a:solidFill>
                <a:highlight>
                  <a:srgbClr val="FFFF00"/>
                </a:highlight>
                <a:latin typeface="Arial"/>
                <a:cs typeface="Arial" panose="020B0604020202020204" pitchFamily="34" charset="0"/>
              </a:rPr>
              <a:t>The cost of being a member</a:t>
            </a:r>
            <a:endParaRPr lang="en-AU" altLang="en-US" sz="2400" dirty="0">
              <a:solidFill>
                <a:srgbClr val="7030A0"/>
              </a:solidFill>
              <a:highlight>
                <a:srgbClr val="FFFF00"/>
              </a:highlight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altLang="en-US" sz="3900" dirty="0">
              <a:latin typeface="+mj-lt"/>
            </a:endParaRPr>
          </a:p>
          <a:p>
            <a:pPr eaLnBrk="1" hangingPunct="1"/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11846435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AA07C64-6BEA-562E-D152-59AC27E26E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52B2E-3238-458A-811E-BB6D421E8803}" type="slidenum">
              <a:rPr lang="en-US" altLang="en-US"/>
              <a:pPr/>
              <a:t>16</a:t>
            </a:fld>
            <a:endParaRPr lang="en-US" altLang="en-US" dirty="0"/>
          </a:p>
        </p:txBody>
      </p:sp>
      <p:sp>
        <p:nvSpPr>
          <p:cNvPr id="351234" name="Rectangle 2">
            <a:extLst>
              <a:ext uri="{FF2B5EF4-FFF2-40B4-BE49-F238E27FC236}">
                <a16:creationId xmlns:a16="http://schemas.microsoft.com/office/drawing/2014/main" id="{C1DBE317-4238-4561-4F2F-7C5575B5B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8838" y="304800"/>
            <a:ext cx="7754938" cy="914400"/>
          </a:xfrm>
        </p:spPr>
        <p:txBody>
          <a:bodyPr/>
          <a:lstStyle/>
          <a:p>
            <a:r>
              <a:rPr lang="en-US" altLang="en-US" b="1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Time for Leadership</a:t>
            </a:r>
          </a:p>
        </p:txBody>
      </p:sp>
      <p:sp>
        <p:nvSpPr>
          <p:cNvPr id="351235" name="Rectangle 3">
            <a:extLst>
              <a:ext uri="{FF2B5EF4-FFF2-40B4-BE49-F238E27FC236}">
                <a16:creationId xmlns:a16="http://schemas.microsoft.com/office/drawing/2014/main" id="{EEE0262E-A0F4-7A38-2229-26F9A960AC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183" y="1219200"/>
            <a:ext cx="9984259" cy="5137150"/>
          </a:xfrm>
        </p:spPr>
        <p:txBody>
          <a:bodyPr>
            <a:noAutofit/>
          </a:bodyPr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90000"/>
              <a:buFont typeface="Symbol" panose="05050102010706020507" pitchFamily="18" charset="2"/>
              <a:buChar char="·"/>
            </a:pPr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Subscribe and commit to the agreed Strategic Plan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90000"/>
              <a:buFont typeface="Symbol" panose="05050102010706020507" pitchFamily="18" charset="2"/>
              <a:buChar char="·"/>
            </a:pPr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Recommit to our Rotary values and engagement and service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90000"/>
              <a:buFont typeface="Symbol" panose="05050102010706020507" pitchFamily="18" charset="2"/>
              <a:buChar char="·"/>
            </a:pPr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Focus on outcomes and performance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90000"/>
              <a:buFont typeface="Symbol" panose="05050102010706020507" pitchFamily="18" charset="2"/>
              <a:buChar char="·"/>
            </a:pPr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Be a team player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90000"/>
              <a:buFont typeface="Symbol" panose="05050102010706020507" pitchFamily="18" charset="2"/>
              <a:buChar char="·"/>
            </a:pPr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Commit to ongoing self learning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Clr>
                <a:schemeClr val="accent2"/>
              </a:buClr>
              <a:buSzPct val="90000"/>
              <a:buFont typeface="Symbol" panose="05050102010706020507" pitchFamily="18" charset="2"/>
              <a:buChar char="·"/>
            </a:pPr>
            <a:r>
              <a:rPr lang="en-US" altLang="en-US" sz="3600" b="0" dirty="0">
                <a:solidFill>
                  <a:srgbClr val="17458F"/>
                </a:solidFill>
                <a:latin typeface="Arial"/>
              </a:rPr>
              <a:t>Commit to the Future of Rotary</a:t>
            </a:r>
          </a:p>
        </p:txBody>
      </p:sp>
    </p:spTree>
    <p:extLst>
      <p:ext uri="{BB962C8B-B14F-4D97-AF65-F5344CB8AC3E}">
        <p14:creationId xmlns:p14="http://schemas.microsoft.com/office/powerpoint/2010/main" val="3109460286"/>
      </p:ext>
    </p:ext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5E079-8C94-3A08-E7B4-AFCF3FE8C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97F26E-08C4-95F5-4C50-5B1CE693A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17</a:t>
            </a:fld>
            <a:endParaRPr lang="en-AU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2AF6761-B394-B7FF-F2E8-C2F966367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279" y="2583686"/>
            <a:ext cx="3619125" cy="1325563"/>
          </a:xfrm>
        </p:spPr>
        <p:txBody>
          <a:bodyPr>
            <a:noAutofit/>
          </a:bodyPr>
          <a:lstStyle/>
          <a:p>
            <a:r>
              <a:rPr lang="en-AU" sz="3600" b="1" dirty="0">
                <a:solidFill>
                  <a:srgbClr val="17458F"/>
                </a:solidFill>
                <a:latin typeface="Arial" panose="020B0004020202020204" pitchFamily="34" charset="0"/>
              </a:rPr>
              <a:t>Any questions?</a:t>
            </a:r>
          </a:p>
        </p:txBody>
      </p:sp>
      <p:pic>
        <p:nvPicPr>
          <p:cNvPr id="4" name="Picture 3" descr="A group of colorful speech bubbles with question marks&#10;&#10;AI-generated content may be incorrect.">
            <a:extLst>
              <a:ext uri="{FF2B5EF4-FFF2-40B4-BE49-F238E27FC236}">
                <a16:creationId xmlns:a16="http://schemas.microsoft.com/office/drawing/2014/main" id="{CA9E88F5-C323-EBC6-6E50-B3871084F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9271" r="91094">
                        <a14:foregroundMark x1="9271" y1="42969" x2="9271" y2="42969"/>
                        <a14:foregroundMark x1="35781" y1="43490" x2="35781" y2="43490"/>
                        <a14:foregroundMark x1="91094" y1="46458" x2="91094" y2="4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33" t="18407" r="6808" b="29803"/>
          <a:stretch/>
        </p:blipFill>
        <p:spPr>
          <a:xfrm>
            <a:off x="311216" y="1106906"/>
            <a:ext cx="6025415" cy="355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9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E3F2C-5C62-4B3E-610F-C6C0B1F1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91C6E70-CAE1-1F75-9726-40D22D47183E}"/>
              </a:ext>
            </a:extLst>
          </p:cNvPr>
          <p:cNvSpPr txBox="1"/>
          <p:nvPr/>
        </p:nvSpPr>
        <p:spPr>
          <a:xfrm>
            <a:off x="506628" y="2344088"/>
            <a:ext cx="11145794" cy="3191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6000" b="1" dirty="0">
                <a:solidFill>
                  <a:srgbClr val="17458F"/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Planning for Success</a:t>
            </a:r>
          </a:p>
          <a:p>
            <a:pPr algn="ctr">
              <a:lnSpc>
                <a:spcPct val="114000"/>
              </a:lnSpc>
            </a:pPr>
            <a:r>
              <a:rPr lang="en-US" sz="6000" b="0" dirty="0">
                <a:solidFill>
                  <a:srgbClr val="17458F"/>
                </a:solidFill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Alignment with RI’s Strategic Plan</a:t>
            </a:r>
            <a:endParaRPr lang="en-AU" sz="6000" dirty="0">
              <a:solidFill>
                <a:srgbClr val="0070C0"/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127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EA539-0183-B89A-CBD0-DAF72F05C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19" y="365126"/>
            <a:ext cx="11044881" cy="833480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Development of RI’s Vision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53A73-0046-4B5F-681C-133464017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16" y="1198606"/>
            <a:ext cx="11257006" cy="4978357"/>
          </a:xfrm>
        </p:spPr>
        <p:txBody>
          <a:bodyPr>
            <a:normAutofit/>
          </a:bodyPr>
          <a:lstStyle/>
          <a:p>
            <a:r>
              <a:rPr lang="en-GB" b="0" i="0" dirty="0">
                <a:solidFill>
                  <a:srgbClr val="17458F"/>
                </a:solidFill>
                <a:effectLst/>
                <a:latin typeface="Arial" panose="020B0606030504020204" pitchFamily="34" charset="0"/>
              </a:rPr>
              <a:t>Rotary’s vision statement was created with input and feedback from Rotary </a:t>
            </a:r>
            <a:r>
              <a:rPr lang="en-GB" sz="3200" b="0" i="0" dirty="0">
                <a:solidFill>
                  <a:srgbClr val="17458F"/>
                </a:solidFill>
                <a:effectLst/>
                <a:latin typeface="Arial"/>
              </a:rPr>
              <a:t>members</a:t>
            </a:r>
            <a:r>
              <a:rPr lang="en-GB" b="0" i="0" dirty="0">
                <a:solidFill>
                  <a:srgbClr val="17458F"/>
                </a:solidFill>
                <a:effectLst/>
                <a:latin typeface="Arial" panose="020B0606030504020204" pitchFamily="34" charset="0"/>
              </a:rPr>
              <a:t>, former members, Rotaractors, alumni, Youth Exchange students, Rotary staff, and the general public.</a:t>
            </a:r>
          </a:p>
          <a:p>
            <a:r>
              <a:rPr lang="en-GB" b="0" i="0" dirty="0">
                <a:solidFill>
                  <a:srgbClr val="17458F"/>
                </a:solidFill>
                <a:effectLst/>
                <a:latin typeface="Arial" panose="020B0606030504020204" pitchFamily="34" charset="0"/>
              </a:rPr>
              <a:t> Over one million people across the world were asked to share their insights with the Strategic Planning Committee through surveys and focus groups. </a:t>
            </a:r>
          </a:p>
          <a:p>
            <a:r>
              <a:rPr lang="en-GB" b="0" i="0" dirty="0">
                <a:solidFill>
                  <a:srgbClr val="17458F"/>
                </a:solidFill>
                <a:effectLst/>
                <a:latin typeface="Arial" panose="020B0606030504020204" pitchFamily="34" charset="0"/>
              </a:rPr>
              <a:t>The result is a statement that inspires and engages while setting the pathway for the future of our organization. </a:t>
            </a:r>
          </a:p>
          <a:p>
            <a:r>
              <a:rPr lang="en-GB" b="0" i="0" dirty="0">
                <a:solidFill>
                  <a:srgbClr val="17458F"/>
                </a:solidFill>
                <a:effectLst/>
                <a:latin typeface="Arial" panose="020B0606030504020204" pitchFamily="34" charset="0"/>
              </a:rPr>
              <a:t>The vision was approved by the Rotary Board of Directors and Board of Trustees in June 2017.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1AC60-1B08-DB05-06C0-FCA9F225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11322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C28F2B-C4CE-018B-6070-9A9A350F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7458F"/>
                </a:solidFill>
                <a:latin typeface="Arial"/>
              </a:rPr>
              <a:t>Rotary International – Vision Statement</a:t>
            </a:r>
            <a:endParaRPr lang="en-AU" dirty="0">
              <a:solidFill>
                <a:srgbClr val="0070C0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8B47918-DD5E-DE8C-269D-C3DFFA1EC8DC}"/>
              </a:ext>
            </a:extLst>
          </p:cNvPr>
          <p:cNvGrpSpPr/>
          <p:nvPr/>
        </p:nvGrpSpPr>
        <p:grpSpPr>
          <a:xfrm>
            <a:off x="1697323" y="2031372"/>
            <a:ext cx="9656476" cy="3081738"/>
            <a:chOff x="2534692" y="2290383"/>
            <a:chExt cx="10717296" cy="308173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4521B69-C12F-8A99-E4DB-690C2F699C3F}"/>
                </a:ext>
              </a:extLst>
            </p:cNvPr>
            <p:cNvSpPr txBox="1"/>
            <p:nvPr/>
          </p:nvSpPr>
          <p:spPr>
            <a:xfrm>
              <a:off x="3779320" y="2290383"/>
              <a:ext cx="78157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3200" b="0" cap="small" dirty="0">
                  <a:solidFill>
                    <a:srgbClr val="17458F"/>
                  </a:solidFill>
                  <a:latin typeface="Arial"/>
                </a:rPr>
                <a:t>TOGETHER we see a world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0CC903B-9276-AFF1-45F8-7DDBFA82F301}"/>
                </a:ext>
              </a:extLst>
            </p:cNvPr>
            <p:cNvSpPr txBox="1"/>
            <p:nvPr/>
          </p:nvSpPr>
          <p:spPr>
            <a:xfrm>
              <a:off x="4284649" y="2908434"/>
              <a:ext cx="89673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3200" b="0" cap="small" dirty="0">
                  <a:solidFill>
                    <a:srgbClr val="17458F"/>
                  </a:solidFill>
                  <a:latin typeface="Arial"/>
                </a:rPr>
                <a:t>where PEOPLE unite and take action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82A4F0C-AA1C-768A-8757-CEECB01D376F}"/>
                </a:ext>
              </a:extLst>
            </p:cNvPr>
            <p:cNvSpPr txBox="1"/>
            <p:nvPr/>
          </p:nvSpPr>
          <p:spPr>
            <a:xfrm>
              <a:off x="3622310" y="3472269"/>
              <a:ext cx="7972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3200" b="0" cap="small" dirty="0">
                  <a:solidFill>
                    <a:srgbClr val="17458F"/>
                  </a:solidFill>
                  <a:latin typeface="Arial"/>
                </a:rPr>
                <a:t>to CREATE lasting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2C46F4-EBE3-1D41-A342-FAC63E23D039}"/>
                </a:ext>
              </a:extLst>
            </p:cNvPr>
            <p:cNvSpPr txBox="1"/>
            <p:nvPr/>
          </p:nvSpPr>
          <p:spPr>
            <a:xfrm>
              <a:off x="2534692" y="4100400"/>
              <a:ext cx="94967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3200" b="0" cap="small" dirty="0">
                  <a:solidFill>
                    <a:srgbClr val="17458F"/>
                  </a:solidFill>
                  <a:latin typeface="Arial"/>
                </a:rPr>
                <a:t>CHANGE across the globe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BB851C-81D9-426E-8669-EEB4C1566C73}"/>
                </a:ext>
              </a:extLst>
            </p:cNvPr>
            <p:cNvSpPr txBox="1"/>
            <p:nvPr/>
          </p:nvSpPr>
          <p:spPr>
            <a:xfrm>
              <a:off x="2932919" y="4664235"/>
              <a:ext cx="896733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3200" b="0" cap="small" dirty="0">
                  <a:solidFill>
                    <a:srgbClr val="17458F"/>
                  </a:solidFill>
                  <a:latin typeface="Arial"/>
                </a:rPr>
                <a:t>in our communities and in ourselves</a:t>
              </a:r>
            </a:p>
          </p:txBody>
        </p:sp>
      </p:grpSp>
      <p:pic>
        <p:nvPicPr>
          <p:cNvPr id="25" name="Picture 24" descr="A globe with different colors and continents&#10;&#10;Description automatically generated">
            <a:extLst>
              <a:ext uri="{FF2B5EF4-FFF2-40B4-BE49-F238E27FC236}">
                <a16:creationId xmlns:a16="http://schemas.microsoft.com/office/drawing/2014/main" id="{1E405202-168E-4A30-BEC5-1ECF363FE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59" y="1843563"/>
            <a:ext cx="1959928" cy="196420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428330-43A2-197D-99B8-A777DBAA9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20</a:t>
            </a:fld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81F41A-9648-03F7-C01F-18A93ED67D94}"/>
              </a:ext>
            </a:extLst>
          </p:cNvPr>
          <p:cNvSpPr txBox="1"/>
          <p:nvPr/>
        </p:nvSpPr>
        <p:spPr>
          <a:xfrm>
            <a:off x="4540002" y="5164384"/>
            <a:ext cx="5812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 algn="ctr">
              <a:spcAft>
                <a:spcPts val="1800"/>
              </a:spcAft>
              <a:buClr>
                <a:srgbClr val="EEA604"/>
              </a:buClr>
            </a:pPr>
            <a:r>
              <a:rPr lang="en-US" sz="2000" b="0" dirty="0">
                <a:solidFill>
                  <a:srgbClr val="17458F"/>
                </a:solidFill>
                <a:latin typeface="Arial"/>
              </a:rPr>
              <a:t>Vision Statement </a:t>
            </a:r>
            <a:r>
              <a:rPr lang="en-US" sz="2000" b="0" dirty="0">
                <a:solidFill>
                  <a:srgbClr val="17458F"/>
                </a:solidFill>
                <a:latin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www.rotary.org/en/about-rotary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924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E3524-EA43-AC1F-700A-CDA58962C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B5517-DD6F-1CD0-B3FB-346B16B58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19" y="365126"/>
            <a:ext cx="11044881" cy="833480"/>
          </a:xfrm>
        </p:spPr>
        <p:txBody>
          <a:bodyPr/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Development of the Action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80F84-7FB9-974C-A982-8890F9BDE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16" y="1198606"/>
            <a:ext cx="11257006" cy="4978357"/>
          </a:xfrm>
        </p:spPr>
        <p:txBody>
          <a:bodyPr>
            <a:normAutofit/>
          </a:bodyPr>
          <a:lstStyle/>
          <a:p>
            <a:pPr algn="l"/>
            <a:r>
              <a:rPr lang="en-GB" sz="3200" b="0" i="0" dirty="0">
                <a:solidFill>
                  <a:srgbClr val="17458F"/>
                </a:solidFill>
                <a:effectLst/>
                <a:latin typeface="Arial"/>
              </a:rPr>
              <a:t>Shortly after the vision statement was adopted, the RI Strategic Planning Committee began developing Rotary’s new Action Plan. </a:t>
            </a:r>
          </a:p>
          <a:p>
            <a:pPr algn="l"/>
            <a:r>
              <a:rPr lang="en-GB" sz="3200" b="0" dirty="0">
                <a:solidFill>
                  <a:srgbClr val="17458F"/>
                </a:solidFill>
                <a:latin typeface="Arial"/>
              </a:rPr>
              <a:t>T</a:t>
            </a:r>
            <a:r>
              <a:rPr lang="en-GB" sz="3200" b="0" i="0" dirty="0">
                <a:solidFill>
                  <a:srgbClr val="17458F"/>
                </a:solidFill>
                <a:effectLst/>
                <a:latin typeface="Arial"/>
              </a:rPr>
              <a:t>he Committee invited reactions and input from Rotary members; over 582 people from 28 different countries participated in focus groups and interviews to provide feedback. </a:t>
            </a:r>
          </a:p>
          <a:p>
            <a:pPr algn="l"/>
            <a:r>
              <a:rPr lang="en-GB" sz="3200" b="0" i="0" dirty="0">
                <a:solidFill>
                  <a:srgbClr val="17458F"/>
                </a:solidFill>
                <a:effectLst/>
                <a:latin typeface="Arial"/>
              </a:rPr>
              <a:t>In June 2018, the Rotary Board of Directors and the Board of Trustees approved the strategic priorities and objectives that drive the new Action Plan.</a:t>
            </a:r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805B0-2201-731C-D538-3632AFB74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21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3406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1524000" y="1143000"/>
            <a:ext cx="9144000" cy="5059392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endParaRPr lang="en-US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endParaRPr lang="en-US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5F97FA-066C-0266-3890-789623D0D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471" y="930104"/>
            <a:ext cx="9091058" cy="577549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72EB574-0E83-3461-C44A-B11A72C05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1"/>
            <a:ext cx="9829800" cy="777704"/>
          </a:xfrm>
        </p:spPr>
        <p:txBody>
          <a:bodyPr>
            <a:normAutofit/>
          </a:bodyPr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RI’s Action Plan</a:t>
            </a:r>
          </a:p>
        </p:txBody>
      </p:sp>
    </p:spTree>
    <p:extLst>
      <p:ext uri="{BB962C8B-B14F-4D97-AF65-F5344CB8AC3E}">
        <p14:creationId xmlns:p14="http://schemas.microsoft.com/office/powerpoint/2010/main" val="66777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6EEA9-E8CE-3D46-630E-3A41EEF2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9183130" cy="1006261"/>
          </a:xfrm>
        </p:spPr>
        <p:txBody>
          <a:bodyPr>
            <a:normAutofit fontScale="90000"/>
          </a:bodyPr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Extract from RI’s Action Plan Flyer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8BAC6-D91C-8CC2-FFCF-2EA23A65C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2786"/>
            <a:ext cx="10515600" cy="4854790"/>
          </a:xfrm>
        </p:spPr>
        <p:txBody>
          <a:bodyPr/>
          <a:lstStyle/>
          <a:p>
            <a:r>
              <a:rPr lang="en-GB" b="0" dirty="0">
                <a:solidFill>
                  <a:srgbClr val="17458F"/>
                </a:solidFill>
                <a:latin typeface="Arial"/>
              </a:rPr>
              <a:t>As we work together to build a stronger world, Rotary’s Action Plan — our strategic plan — is leading our organization to form more meaningful connections and make a more sustainable difference through service. </a:t>
            </a:r>
          </a:p>
          <a:p>
            <a:r>
              <a:rPr lang="en-GB" b="0" dirty="0">
                <a:solidFill>
                  <a:srgbClr val="17458F"/>
                </a:solidFill>
                <a:latin typeface="Arial"/>
              </a:rPr>
              <a:t>Using the plan’s four priorities as a guide, we’re fulfilling the vision of Rotary International and The Rotary Foundation: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b="0" dirty="0">
                <a:solidFill>
                  <a:srgbClr val="17458F"/>
                </a:solidFill>
                <a:latin typeface="Arial"/>
              </a:rPr>
              <a:t>creating healthy clubs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b="0" dirty="0">
                <a:solidFill>
                  <a:srgbClr val="17458F"/>
                </a:solidFill>
                <a:latin typeface="Arial"/>
              </a:rPr>
              <a:t>providing engaging experiences for all and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b="0" dirty="0">
                <a:solidFill>
                  <a:srgbClr val="17458F"/>
                </a:solidFill>
                <a:latin typeface="Arial"/>
              </a:rPr>
              <a:t>uniting people to take action with us to create lasting change.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D012F-4F12-C643-8058-ECB6B0AD7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23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89760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working on a project&#10;&#10;AI-generated content may be incorrect.">
            <a:extLst>
              <a:ext uri="{FF2B5EF4-FFF2-40B4-BE49-F238E27FC236}">
                <a16:creationId xmlns:a16="http://schemas.microsoft.com/office/drawing/2014/main" id="{CA1C5731-6F1B-5C35-F175-5E655D0C5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10" y="68263"/>
            <a:ext cx="10884979" cy="6721475"/>
          </a:xfrm>
          <a:prstGeom prst="rect">
            <a:avLst/>
          </a:prstGeo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DD3AB5E2-5E97-CED5-1C8D-3FCEF81F9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BE4D46F-EC7C-4BDC-9C4C-8D56A4E06421}" type="slidenum">
              <a:rPr lang="en-AU" smtClean="0"/>
              <a:pPr>
                <a:spcAft>
                  <a:spcPts val="600"/>
                </a:spcAft>
              </a:pPr>
              <a:t>24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3945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6EC3B8B-BE7B-44C8-BE75-4DB7B51C5347}"/>
              </a:ext>
            </a:extLst>
          </p:cNvPr>
          <p:cNvSpPr txBox="1"/>
          <p:nvPr/>
        </p:nvSpPr>
        <p:spPr>
          <a:xfrm>
            <a:off x="1524000" y="1366887"/>
            <a:ext cx="64762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36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3600" b="0" u="none" strike="noStrike" baseline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values that define Rotary: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600" b="0" i="0" u="none" strike="noStrike" baseline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FELLOWSHIP </a:t>
            </a:r>
            <a:endParaRPr lang="en-AU" sz="3600" b="0" i="0" u="none" strike="noStrike" baseline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600" b="0" i="0" u="none" strike="noStrike" baseline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INTEGRITY </a:t>
            </a:r>
            <a:endParaRPr lang="en-AU" sz="3600" b="0" i="0" u="none" strike="noStrike" baseline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600" b="0" i="0" u="none" strike="noStrike" baseline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DIVERSITY </a:t>
            </a:r>
            <a:endParaRPr lang="en-AU" sz="3600" b="0" i="0" u="none" strike="noStrike" baseline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600" b="0" i="0" u="none" strike="noStrike" baseline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</a:t>
            </a:r>
            <a:endParaRPr lang="en-AU" sz="3600" b="0" i="0" u="none" strike="noStrike" baseline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3600" b="0" i="0" u="none" strike="noStrike" baseline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LEADERSHIP</a:t>
            </a:r>
            <a:r>
              <a:rPr lang="en-AU" sz="3200" b="0" i="0" u="none" strike="noStrike" baseline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AU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41EA04-9C40-D2E1-DAFF-1893153CF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129"/>
          </a:xfrm>
        </p:spPr>
        <p:txBody>
          <a:bodyPr>
            <a:normAutofit fontScale="90000"/>
          </a:bodyPr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RI’s Core Values</a:t>
            </a:r>
          </a:p>
        </p:txBody>
      </p:sp>
    </p:spTree>
    <p:extLst>
      <p:ext uri="{BB962C8B-B14F-4D97-AF65-F5344CB8AC3E}">
        <p14:creationId xmlns:p14="http://schemas.microsoft.com/office/powerpoint/2010/main" val="35508406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>
            <a:extLst>
              <a:ext uri="{FF2B5EF4-FFF2-40B4-BE49-F238E27FC236}">
                <a16:creationId xmlns:a16="http://schemas.microsoft.com/office/drawing/2014/main" id="{DBA28C7C-FFBB-4162-BC3C-0865C3C7D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6652" y="228600"/>
            <a:ext cx="7754938" cy="8382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Plan delivery</a:t>
            </a:r>
            <a:endParaRPr lang="en-AU" sz="4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6EE8422B-3501-4CEE-9B86-BAD48DA44F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7459" y="1066800"/>
            <a:ext cx="8964141" cy="5029200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altLang="en-US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for the Future with members and communicate that Plan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Rotary’s Values (The 4 Way Test) is the glue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RI Strategic Plan is the Playing Field 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Object of Rotary is the Purpose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comfort &amp; care, engagement and growth are the foundation stones for success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Purpose, Focus and Direction</a:t>
            </a:r>
          </a:p>
          <a:p>
            <a:pPr eaLnBrk="1" hangingPunct="1">
              <a:buFont typeface="Times" panose="02020603050405020304" pitchFamily="18" charset="0"/>
              <a:buNone/>
            </a:pPr>
            <a:endParaRPr lang="en-AU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81573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E49D0AFF-D0E0-4A4F-8C70-3989DC4563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0194" y="140043"/>
            <a:ext cx="6425514" cy="9906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is key</a:t>
            </a:r>
            <a:endParaRPr lang="en-AU" sz="4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FF829BD1-F851-4CD5-AAA5-A0081E836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99404" y="1245079"/>
            <a:ext cx="8968596" cy="436784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Times" panose="02020603050405020304" pitchFamily="18" charset="0"/>
              <a:buNone/>
            </a:pPr>
            <a:r>
              <a:rPr lang="en-US" altLang="en-US" sz="2000" b="0" dirty="0">
                <a:solidFill>
                  <a:srgbClr val="17458F"/>
                </a:solidFill>
                <a:latin typeface="Arial"/>
                <a:cs typeface="Times New Roman" panose="02020603050405020304" pitchFamily="18" charset="0"/>
              </a:rPr>
              <a:t>	 </a:t>
            </a:r>
            <a:r>
              <a:rPr lang="en-US" altLang="en-US" sz="2000" b="0" i="1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Article 4 of the Constitution of Rotary International </a:t>
            </a:r>
          </a:p>
          <a:p>
            <a:pPr eaLnBrk="1" hangingPunct="1">
              <a:lnSpc>
                <a:spcPct val="90000"/>
              </a:lnSpc>
              <a:buFont typeface="Times" panose="02020603050405020304" pitchFamily="18" charset="0"/>
              <a:buNone/>
            </a:pPr>
            <a:r>
              <a:rPr lang="en-US" altLang="en-US" sz="20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 Object of Rotary is to encourage and foster the ideal of service as a basis of worthy enterprise and, in particular, to encourage and foster:</a:t>
            </a:r>
            <a:r>
              <a:rPr lang="en-AU" altLang="en-US" sz="20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0" i="1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First. </a:t>
            </a:r>
            <a:r>
              <a:rPr lang="en-US" altLang="en-US" sz="20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development of acquaintance as an opportunity for service;</a:t>
            </a:r>
            <a:endParaRPr lang="en-AU" altLang="en-US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b="0" i="1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Second. </a:t>
            </a:r>
            <a:r>
              <a:rPr lang="en-US" altLang="en-US" sz="20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ethical standards in business and professions; the recognition of the worthiness of all useful occupations; and the dignifying of each Rotarian’s occupation as an opportunity to serve society;</a:t>
            </a:r>
            <a:endParaRPr lang="en-AU" altLang="en-US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b="0" i="1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Third. </a:t>
            </a:r>
            <a:r>
              <a:rPr lang="en-US" altLang="en-US" sz="20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application of the ideal of service in each Rotarian’s personal, business, and community life;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0" i="1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Fourth. </a:t>
            </a:r>
            <a:r>
              <a:rPr lang="en-US" altLang="en-US" sz="20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advancement of international understanding, goodwill, and peace through a world fellowship of business and professional persons united in the ideal of service.</a:t>
            </a:r>
            <a:endParaRPr lang="en-AU" altLang="en-US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AU" altLang="en-US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Times" panose="02020603050405020304" pitchFamily="18" charset="0"/>
              <a:buNone/>
            </a:pPr>
            <a:endParaRPr lang="en-AU" altLang="en-US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520609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1026">
            <a:extLst>
              <a:ext uri="{FF2B5EF4-FFF2-40B4-BE49-F238E27FC236}">
                <a16:creationId xmlns:a16="http://schemas.microsoft.com/office/drawing/2014/main" id="{63DB9EC7-BA50-4DA9-9D91-F74EA98F85D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981075" y="152400"/>
            <a:ext cx="10194354" cy="9144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‘Object of Rotary” as I see it</a:t>
            </a:r>
            <a:endParaRPr lang="en-AU" sz="4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Rectangle 1027">
            <a:extLst>
              <a:ext uri="{FF2B5EF4-FFF2-40B4-BE49-F238E27FC236}">
                <a16:creationId xmlns:a16="http://schemas.microsoft.com/office/drawing/2014/main" id="{C5D0076D-FC4A-4AE4-9108-78836FE9EE1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81075" y="1066800"/>
            <a:ext cx="10194354" cy="4686300"/>
          </a:xfrm>
        </p:spPr>
        <p:txBody>
          <a:bodyPr/>
          <a:lstStyle/>
          <a:p>
            <a:pPr marL="685800" indent="-685800">
              <a:lnSpc>
                <a:spcPct val="100000"/>
              </a:lnSpc>
              <a:buNone/>
            </a:pPr>
            <a:r>
              <a:rPr lang="en-US" altLang="en-US" sz="3200" b="0" dirty="0">
                <a:solidFill>
                  <a:srgbClr val="17458F"/>
                </a:solidFill>
                <a:latin typeface="Arial"/>
                <a:cs typeface="Times New Roman" panose="02020603050405020304" pitchFamily="18" charset="0"/>
              </a:rPr>
              <a:t>	</a:t>
            </a:r>
            <a:r>
              <a:rPr lang="en-US" altLang="en-US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Object of Rotary is to translate the passions of Rotarians into relevant social causes, to build better communities through:</a:t>
            </a:r>
            <a:r>
              <a:rPr lang="en-AU" altLang="en-US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600200" lvl="2" indent="-685800">
              <a:lnSpc>
                <a:spcPct val="100000"/>
              </a:lnSpc>
              <a:buFont typeface="Times" panose="02020603050405020304" pitchFamily="18" charset="0"/>
              <a:buAutoNum type="arabicPeriod"/>
            </a:pPr>
            <a:r>
              <a:rPr lang="en-AU" altLang="en-US" sz="28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 &amp; connection</a:t>
            </a:r>
          </a:p>
          <a:p>
            <a:pPr marL="1600200" lvl="2" indent="-685800">
              <a:lnSpc>
                <a:spcPct val="100000"/>
              </a:lnSpc>
              <a:buFont typeface="Times" panose="02020603050405020304" pitchFamily="18" charset="0"/>
              <a:buAutoNum type="arabicPeriod"/>
            </a:pPr>
            <a:r>
              <a:rPr lang="en-AU" altLang="en-US" sz="28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Living the Four-way test</a:t>
            </a:r>
          </a:p>
          <a:p>
            <a:pPr marL="1600200" lvl="2" indent="-685800">
              <a:lnSpc>
                <a:spcPct val="100000"/>
              </a:lnSpc>
              <a:buFont typeface="Times" panose="02020603050405020304" pitchFamily="18" charset="0"/>
              <a:buAutoNum type="arabicPeriod"/>
            </a:pPr>
            <a:r>
              <a:rPr lang="en-AU" altLang="en-US" sz="28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Lending the hand of Service to those in need</a:t>
            </a:r>
          </a:p>
          <a:p>
            <a:pPr marL="1600200" lvl="2" indent="-685800">
              <a:lnSpc>
                <a:spcPct val="100000"/>
              </a:lnSpc>
              <a:buFont typeface="Times" panose="02020603050405020304" pitchFamily="18" charset="0"/>
              <a:buAutoNum type="arabicPeriod"/>
            </a:pPr>
            <a:r>
              <a:rPr lang="en-US" altLang="en-US" sz="2800" b="0" dirty="0">
                <a:solidFill>
                  <a:srgbClr val="1745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Tolerance, respect &amp; understanding of all peoples of the world</a:t>
            </a:r>
            <a:endParaRPr lang="en-AU" altLang="en-US" sz="28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None/>
            </a:pPr>
            <a:endParaRPr lang="en-AU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78721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>
            <a:extLst>
              <a:ext uri="{FF2B5EF4-FFF2-40B4-BE49-F238E27FC236}">
                <a16:creationId xmlns:a16="http://schemas.microsoft.com/office/drawing/2014/main" id="{21F71F43-73D6-4E6B-8546-E4055BF2FE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2F3E1807-1AC0-472C-89B1-982199D6371B}" type="slidenum">
              <a:rPr lang="en-US" altLang="en-US"/>
              <a:pPr/>
              <a:t>29</a:t>
            </a:fld>
            <a:endParaRPr lang="en-US" altLang="en-US" dirty="0"/>
          </a:p>
        </p:txBody>
      </p:sp>
      <p:sp>
        <p:nvSpPr>
          <p:cNvPr id="310274" name="Rectangle 2">
            <a:extLst>
              <a:ext uri="{FF2B5EF4-FFF2-40B4-BE49-F238E27FC236}">
                <a16:creationId xmlns:a16="http://schemas.microsoft.com/office/drawing/2014/main" id="{91E4D27B-77B0-4E98-AC5B-7C514936F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36524"/>
            <a:ext cx="6155081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AU" sz="4000" b="1" dirty="0">
                <a:solidFill>
                  <a:srgbClr val="17458F"/>
                </a:solidFill>
                <a:latin typeface="Arial"/>
                <a:cs typeface="+mj-cs"/>
              </a:rPr>
              <a:t>Critical Planning Rules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DA8709FE-343C-4E18-8EB9-B3836B035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4210" y="877330"/>
            <a:ext cx="9100751" cy="534090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600" b="0" dirty="0">
                <a:solidFill>
                  <a:srgbClr val="17458F"/>
                </a:solidFill>
                <a:latin typeface="Arial"/>
              </a:rPr>
              <a:t>Focus is key - If everything is a priority, nothing is 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 b="0" dirty="0">
                <a:solidFill>
                  <a:srgbClr val="17458F"/>
                </a:solidFill>
                <a:latin typeface="Arial"/>
              </a:rPr>
              <a:t>Communicate &amp; Repeat  the message - members must commit to changes as agreed within the Plan  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 b="0" dirty="0">
                <a:solidFill>
                  <a:srgbClr val="17458F"/>
                </a:solidFill>
                <a:latin typeface="Arial"/>
              </a:rPr>
              <a:t>Right people in place is critical for success -to carry out the priorities &amp; deliver the Plan 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 b="0" dirty="0">
                <a:solidFill>
                  <a:srgbClr val="17458F"/>
                </a:solidFill>
                <a:latin typeface="Arial"/>
              </a:rPr>
              <a:t>Reallocate resources to drive the Plan – Resources are all aligned to the agreed strategic priorities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600" b="0" dirty="0">
                <a:solidFill>
                  <a:srgbClr val="17458F"/>
                </a:solidFill>
                <a:latin typeface="Arial"/>
              </a:rPr>
              <a:t>Encourage &amp; seek Feedback – to ensure that Plan is delivering &amp; meeting of the needs of all stakeholders and the agreed Vision</a:t>
            </a:r>
            <a:endParaRPr lang="en-AU" altLang="en-US" sz="3200" dirty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endParaRPr lang="en-AU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105593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00913"/>
            <a:ext cx="10515600" cy="944691"/>
          </a:xfrm>
        </p:spPr>
        <p:txBody>
          <a:bodyPr/>
          <a:lstStyle/>
          <a:p>
            <a:pPr eaLnBrk="1" hangingPunct="1"/>
            <a:r>
              <a:rPr lang="en-AU" altLang="en-US" b="1" dirty="0">
                <a:solidFill>
                  <a:srgbClr val="17458F"/>
                </a:solidFill>
                <a:latin typeface="Arial"/>
              </a:rPr>
              <a:t>Good Governance in Strategy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137101"/>
            <a:ext cx="9751542" cy="5199856"/>
          </a:xfrm>
        </p:spPr>
        <p:txBody>
          <a:bodyPr/>
          <a:lstStyle/>
          <a:p>
            <a:pPr eaLnBrk="1" hangingPunct="1"/>
            <a:r>
              <a:rPr lang="en-AU" altLang="en-US" sz="3600" b="0" dirty="0">
                <a:solidFill>
                  <a:srgbClr val="17458F"/>
                </a:solidFill>
                <a:latin typeface="Arial"/>
              </a:rPr>
              <a:t>Have an agreed Vision, Values and Strategic Plan (3 to 5 years)</a:t>
            </a:r>
          </a:p>
          <a:p>
            <a:pPr eaLnBrk="1" hangingPunct="1"/>
            <a:r>
              <a:rPr lang="en-AU" altLang="en-US" sz="3600" b="0" dirty="0">
                <a:solidFill>
                  <a:srgbClr val="17458F"/>
                </a:solidFill>
                <a:latin typeface="Arial"/>
              </a:rPr>
              <a:t>A Plan that is well documented and communicated with all stakeholders</a:t>
            </a:r>
          </a:p>
          <a:p>
            <a:pPr eaLnBrk="1" hangingPunct="1"/>
            <a:r>
              <a:rPr lang="en-AU" altLang="en-US" sz="3600" b="0" dirty="0">
                <a:solidFill>
                  <a:srgbClr val="17458F"/>
                </a:solidFill>
                <a:latin typeface="Arial"/>
              </a:rPr>
              <a:t>Aligned operational / business / annual plan (with agreed KPIs to monitor and measure outcomes)</a:t>
            </a:r>
          </a:p>
          <a:p>
            <a:pPr eaLnBrk="1" hangingPunct="1"/>
            <a:r>
              <a:rPr lang="en-AU" altLang="en-US" sz="3600" b="0" dirty="0">
                <a:solidFill>
                  <a:srgbClr val="17458F"/>
                </a:solidFill>
                <a:latin typeface="Arial"/>
              </a:rPr>
              <a:t>Aligned Budget and Business Plans </a:t>
            </a:r>
            <a:r>
              <a:rPr lang="en-AU" altLang="en-US" sz="3900" b="0" dirty="0">
                <a:solidFill>
                  <a:srgbClr val="17458F"/>
                </a:solidFill>
                <a:latin typeface="Arial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80396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838200" y="1025612"/>
            <a:ext cx="9829800" cy="5176780"/>
          </a:xfrm>
        </p:spPr>
        <p:txBody>
          <a:bodyPr>
            <a:normAutofit fontScale="85000" lnSpcReduction="20000"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3500" b="0" dirty="0">
                <a:solidFill>
                  <a:srgbClr val="17458F"/>
                </a:solidFill>
                <a:effectLst/>
                <a:latin typeface="Arial"/>
                <a:ea typeface="Times New Roman" panose="02020603050405020304" pitchFamily="18" charset="0"/>
              </a:rPr>
              <a:t>If you get to thinking' you're a person of some influence, try orderin' somebody else's dog around.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3500" b="0" dirty="0">
                <a:solidFill>
                  <a:srgbClr val="17458F"/>
                </a:solidFill>
                <a:effectLst/>
                <a:latin typeface="Arial"/>
                <a:ea typeface="Times New Roman" panose="02020603050405020304" pitchFamily="18" charset="0"/>
              </a:rPr>
              <a:t>If you find yourself in a hole the first thing to do is stop diggin'.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3500" b="0" dirty="0">
                <a:solidFill>
                  <a:srgbClr val="17458F"/>
                </a:solidFill>
                <a:effectLst/>
                <a:latin typeface="Arial"/>
                <a:ea typeface="Times New Roman" panose="02020603050405020304" pitchFamily="18" charset="0"/>
              </a:rPr>
              <a:t>Good judgement comes from experience, and a lot of that comes from bad judgment.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3500" b="0" dirty="0">
                <a:solidFill>
                  <a:srgbClr val="17458F"/>
                </a:solidFill>
                <a:effectLst/>
                <a:latin typeface="Arial"/>
                <a:ea typeface="Times New Roman" panose="02020603050405020304" pitchFamily="18" charset="0"/>
              </a:rPr>
              <a:t>Always drink upstream from the herd.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3500" b="0" dirty="0">
                <a:solidFill>
                  <a:srgbClr val="17458F"/>
                </a:solidFill>
                <a:effectLst/>
                <a:latin typeface="Arial"/>
                <a:ea typeface="Times New Roman" panose="02020603050405020304" pitchFamily="18" charset="0"/>
              </a:rPr>
              <a:t>When you give a lesson in meanness to a critter or a person, don't be surprised if they learn their lesson.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3500" b="0" dirty="0">
                <a:solidFill>
                  <a:srgbClr val="17458F"/>
                </a:solidFill>
                <a:effectLst/>
                <a:latin typeface="Arial"/>
                <a:ea typeface="Times New Roman" panose="02020603050405020304" pitchFamily="18" charset="0"/>
              </a:rPr>
              <a:t>The quickest way to double your money is to fold it over and put it back in your pocket.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3500" b="0" dirty="0">
                <a:solidFill>
                  <a:srgbClr val="17458F"/>
                </a:solidFill>
                <a:effectLst/>
                <a:latin typeface="Arial"/>
                <a:ea typeface="Times New Roman" panose="02020603050405020304" pitchFamily="18" charset="0"/>
              </a:rPr>
              <a:t>Never miss a good chance to shut up. </a:t>
            </a:r>
            <a:br>
              <a:rPr lang="en-AU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</a:br>
            <a:endParaRPr lang="en-AU" sz="18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en-AU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7BA56F-16DA-7B76-0B7A-9D0156AE6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924"/>
            <a:ext cx="10515600" cy="889688"/>
          </a:xfrm>
        </p:spPr>
        <p:txBody>
          <a:bodyPr>
            <a:normAutofit/>
          </a:bodyPr>
          <a:lstStyle/>
          <a:p>
            <a:r>
              <a:rPr lang="en-AU" b="1" dirty="0">
                <a:solidFill>
                  <a:srgbClr val="17458F"/>
                </a:solidFill>
                <a:latin typeface="Arial"/>
              </a:rPr>
              <a:t>Cowboy Logic</a:t>
            </a:r>
          </a:p>
        </p:txBody>
      </p:sp>
    </p:spTree>
    <p:extLst>
      <p:ext uri="{BB962C8B-B14F-4D97-AF65-F5344CB8AC3E}">
        <p14:creationId xmlns:p14="http://schemas.microsoft.com/office/powerpoint/2010/main" val="3757945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CB4DA-3E57-C8A5-2519-BF5067191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3EEFAB-27E6-B62C-2DCC-30C9867FB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D46F-EC7C-4BDC-9C4C-8D56A4E06421}" type="slidenum">
              <a:rPr lang="en-AU" smtClean="0"/>
              <a:t>32</a:t>
            </a:fld>
            <a:endParaRPr lang="en-AU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C36DFD2-F023-A8D3-2F5A-26DDB5AE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279" y="2583686"/>
            <a:ext cx="3619125" cy="1325563"/>
          </a:xfrm>
        </p:spPr>
        <p:txBody>
          <a:bodyPr>
            <a:noAutofit/>
          </a:bodyPr>
          <a:lstStyle/>
          <a:p>
            <a:r>
              <a:rPr lang="en-AU" sz="3600" b="1" dirty="0">
                <a:solidFill>
                  <a:srgbClr val="17458F"/>
                </a:solidFill>
                <a:latin typeface="Arial" panose="020B0004020202020204" pitchFamily="34" charset="0"/>
              </a:rPr>
              <a:t>Any questions?</a:t>
            </a:r>
          </a:p>
        </p:txBody>
      </p:sp>
      <p:pic>
        <p:nvPicPr>
          <p:cNvPr id="4" name="Picture 3" descr="A group of colorful speech bubbles with question marks&#10;&#10;AI-generated content may be incorrect.">
            <a:extLst>
              <a:ext uri="{FF2B5EF4-FFF2-40B4-BE49-F238E27FC236}">
                <a16:creationId xmlns:a16="http://schemas.microsoft.com/office/drawing/2014/main" id="{66BB7D54-F0B9-4E72-6722-52AD78AE2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9271" r="91094">
                        <a14:foregroundMark x1="9271" y1="42969" x2="9271" y2="42969"/>
                        <a14:foregroundMark x1="35781" y1="43490" x2="35781" y2="43490"/>
                        <a14:foregroundMark x1="91094" y1="46458" x2="91094" y2="464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33" t="18407" r="6808" b="29803"/>
          <a:stretch/>
        </p:blipFill>
        <p:spPr>
          <a:xfrm>
            <a:off x="311216" y="1106906"/>
            <a:ext cx="6025415" cy="355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455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2.0.5522"/>
  <p:tag name="SLIDO_PRESENTATION_ID" val="00000000-0000-0000-0000-000000000000"/>
  <p:tag name="SLIDO_EVENT_UUID" val="4335f238-3e80-4b61-9934-899a1ee47104"/>
  <p:tag name="SLIDO_EVENT_SECTION_UUID" val="021c519a-e854-49a3-b570-00a84e531c1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bb4010b-f5f3-467f-960b-dd8f1f71a942" xsi:nil="true"/>
    <lcf76f155ced4ddcb4097134ff3c332f xmlns="91ea97c0-7a84-4533-ae35-7a29f90e904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A5E673C942B4B937B1D9D8F052588" ma:contentTypeVersion="11" ma:contentTypeDescription="Create a new document." ma:contentTypeScope="" ma:versionID="81e1ed258fb7bba7e8d45d092fbcc776">
  <xsd:schema xmlns:xsd="http://www.w3.org/2001/XMLSchema" xmlns:xs="http://www.w3.org/2001/XMLSchema" xmlns:p="http://schemas.microsoft.com/office/2006/metadata/properties" xmlns:ns2="91ea97c0-7a84-4533-ae35-7a29f90e904d" xmlns:ns3="9bb4010b-f5f3-467f-960b-dd8f1f71a942" targetNamespace="http://schemas.microsoft.com/office/2006/metadata/properties" ma:root="true" ma:fieldsID="380ca8a4909bbf668cacfc652f2890aa" ns2:_="" ns3:_="">
    <xsd:import namespace="91ea97c0-7a84-4533-ae35-7a29f90e904d"/>
    <xsd:import namespace="9bb4010b-f5f3-467f-960b-dd8f1f71a9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a97c0-7a84-4533-ae35-7a29f90e90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073b85f-84f9-45c9-a00f-070f547185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b4010b-f5f3-467f-960b-dd8f1f71a94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4631ee3-db6a-44a9-a41f-0a4eb794f942}" ma:internalName="TaxCatchAll" ma:showField="CatchAllData" ma:web="9bb4010b-f5f3-467f-960b-dd8f1f71a9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DBED94-0E00-4834-AB4D-A32DB8E2EE37}">
  <ds:schemaRefs>
    <ds:schemaRef ds:uri="http://schemas.microsoft.com/office/infopath/2007/PartnerControls"/>
    <ds:schemaRef ds:uri="e14b79f9-5e96-45bc-bf68-46435276041d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508F131-51E3-4601-BEA2-2E4A3666CA38}"/>
</file>

<file path=customXml/itemProps3.xml><?xml version="1.0" encoding="utf-8"?>
<ds:datastoreItem xmlns:ds="http://schemas.openxmlformats.org/officeDocument/2006/customXml" ds:itemID="{5CBCE176-EAE9-43E9-81B1-8AC07C058AB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7b4e043-0afd-4afb-8b94-bf96370c8e7f}" enabled="0" method="" siteId="{67b4e043-0afd-4afb-8b94-bf96370c8e7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11778</TotalTime>
  <Words>2082</Words>
  <Application>Microsoft Office PowerPoint</Application>
  <PresentationFormat>Widescreen</PresentationFormat>
  <Paragraphs>188</Paragraphs>
  <Slides>32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Aptos</vt:lpstr>
      <vt:lpstr>Aptos Display</vt:lpstr>
      <vt:lpstr>Arial</vt:lpstr>
      <vt:lpstr>Helvetica</vt:lpstr>
      <vt:lpstr>Symbol</vt:lpstr>
      <vt:lpstr>Times</vt:lpstr>
      <vt:lpstr>Times New Roman</vt:lpstr>
      <vt:lpstr>Wingdings</vt:lpstr>
      <vt:lpstr>1_Office Theme</vt:lpstr>
      <vt:lpstr>PowerPoint Presentation</vt:lpstr>
      <vt:lpstr>Know your governing Legislation</vt:lpstr>
      <vt:lpstr>Club compliance</vt:lpstr>
      <vt:lpstr>Charitable Fundraising</vt:lpstr>
      <vt:lpstr>Authority to Fundraise (in NSW )</vt:lpstr>
      <vt:lpstr>ATO – Not For Profit (NFP) Annual Declaration</vt:lpstr>
      <vt:lpstr>Main Duties of Officers</vt:lpstr>
      <vt:lpstr>Legal duties of Officers</vt:lpstr>
      <vt:lpstr>Legal duties of Officers (cont)</vt:lpstr>
      <vt:lpstr>Legal duties of Officers (cont)</vt:lpstr>
      <vt:lpstr>What must an Officer do</vt:lpstr>
      <vt:lpstr>What must an Officer do (cont)</vt:lpstr>
      <vt:lpstr> Focus on Good Governance</vt:lpstr>
      <vt:lpstr>Critical Compliance</vt:lpstr>
      <vt:lpstr>Tips for Success</vt:lpstr>
      <vt:lpstr>A Time for Leadership</vt:lpstr>
      <vt:lpstr>Any questions?</vt:lpstr>
      <vt:lpstr>PowerPoint Presentation</vt:lpstr>
      <vt:lpstr>Development of RI’s Vision Statement</vt:lpstr>
      <vt:lpstr>Rotary International – Vision Statement</vt:lpstr>
      <vt:lpstr>Development of the Action Plan</vt:lpstr>
      <vt:lpstr>RI’s Action Plan</vt:lpstr>
      <vt:lpstr>Extract from RI’s Action Plan Flyer</vt:lpstr>
      <vt:lpstr>PowerPoint Presentation</vt:lpstr>
      <vt:lpstr>RI’s Core Values</vt:lpstr>
      <vt:lpstr>Strategic Plan delivery</vt:lpstr>
      <vt:lpstr>Language is key</vt:lpstr>
      <vt:lpstr>The ‘Object of Rotary” as I see it</vt:lpstr>
      <vt:lpstr>Critical Planning Rules</vt:lpstr>
      <vt:lpstr>Good Governance in Strategy</vt:lpstr>
      <vt:lpstr>Cowboy Logic</vt:lpstr>
      <vt:lpstr>Any questions?</vt:lpstr>
    </vt:vector>
  </TitlesOfParts>
  <Company>Rotary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Barnes</dc:creator>
  <cp:lastModifiedBy>Neville Parsons</cp:lastModifiedBy>
  <cp:revision>84</cp:revision>
  <dcterms:created xsi:type="dcterms:W3CDTF">2024-05-24T02:31:24Z</dcterms:created>
  <dcterms:modified xsi:type="dcterms:W3CDTF">2026-09-20T08:44:50Z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1.12.0.5522</vt:lpwstr>
  </property>
  <property fmtid="{D5CDD505-2E9C-101B-9397-08002B2CF9AE}" pid="3" name="ContentTypeId">
    <vt:lpwstr>0x0101003ABA5E673C942B4B937B1D9D8F052588</vt:lpwstr>
  </property>
</Properties>
</file>